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jpg"/>
  <Override PartName="/ppt/media/image8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3.jpg" ContentType="image/jpg"/>
  <Override PartName="/ppt/media/image25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47" r:id="rId3"/>
    <p:sldId id="288" r:id="rId4"/>
    <p:sldId id="285" r:id="rId5"/>
    <p:sldId id="318" r:id="rId6"/>
    <p:sldId id="293" r:id="rId7"/>
    <p:sldId id="286" r:id="rId8"/>
    <p:sldId id="330" r:id="rId9"/>
    <p:sldId id="335" r:id="rId10"/>
    <p:sldId id="336" r:id="rId11"/>
    <p:sldId id="348" r:id="rId12"/>
    <p:sldId id="350" r:id="rId13"/>
    <p:sldId id="333" r:id="rId14"/>
    <p:sldId id="332" r:id="rId15"/>
    <p:sldId id="331" r:id="rId16"/>
    <p:sldId id="337" r:id="rId17"/>
    <p:sldId id="338" r:id="rId18"/>
    <p:sldId id="340" r:id="rId19"/>
    <p:sldId id="341" r:id="rId20"/>
    <p:sldId id="342" r:id="rId21"/>
    <p:sldId id="346" r:id="rId22"/>
    <p:sldId id="344" r:id="rId23"/>
    <p:sldId id="345" r:id="rId24"/>
    <p:sldId id="349" r:id="rId25"/>
    <p:sldId id="339" r:id="rId26"/>
    <p:sldId id="301" r:id="rId27"/>
    <p:sldId id="287" r:id="rId28"/>
    <p:sldId id="290" r:id="rId29"/>
    <p:sldId id="289" r:id="rId30"/>
    <p:sldId id="311" r:id="rId31"/>
    <p:sldId id="327" r:id="rId32"/>
    <p:sldId id="257" r:id="rId3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4BC"/>
    <a:srgbClr val="FF3300"/>
    <a:srgbClr val="FFCC99"/>
    <a:srgbClr val="FFFFFF"/>
    <a:srgbClr val="F6BB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04" autoAdjust="0"/>
  </p:normalViewPr>
  <p:slideViewPr>
    <p:cSldViewPr>
      <p:cViewPr varScale="1">
        <p:scale>
          <a:sx n="109" d="100"/>
          <a:sy n="109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F1784-75A3-4546-B66C-875CEF0FDBA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E3358-FFC3-41AF-9DA2-B83AE56CF5E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9 класс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30CFB-BC96-4313-8301-DE97A17F7B29}" type="par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4A90F-2835-4F9C-919A-A10ECA45EA90}" type="sib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2D2DB-581F-40EA-A84B-A784672D35D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Итоговые оценки не ниже «3» </a:t>
          </a:r>
          <a:r>
            <a:rPr lang="ru-RU" dirty="0" smtClean="0"/>
            <a:t>по всем предметам учебного плана за 9 класс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32AA7-721F-48FB-BF36-97D7F89F1559}" type="parTrans" cxnId="{AEC600F7-302E-4768-A0DA-8C9D1758A72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A83D8-1444-4D37-9BD2-181E6DA64384}" type="sibTrans" cxnId="{AEC600F7-302E-4768-A0DA-8C9D1758A72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3E83C-53ED-42E7-8DC7-37951EF7EE13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«Зачет» по итоговому собеседованию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B6FE5-B3D4-4C7C-A2C8-2991A58F2D8D}" type="parTrans" cxnId="{C5D63EC0-2AC4-481F-B933-AB8E164CDDA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71FF8-E037-46F5-BCC0-3DF6B280E2FC}" type="sibTrans" cxnId="{C5D63EC0-2AC4-481F-B933-AB8E164CDDA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6AB87-585A-4320-B95A-094D225A49B5}" type="pres">
      <dgm:prSet presAssocID="{ECCF1784-75A3-4546-B66C-875CEF0FDB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63BC67-45CE-457C-B173-FE35AE11CF03}" type="pres">
      <dgm:prSet presAssocID="{8A4E3358-FFC3-41AF-9DA2-B83AE56CF5EA}" presName="root" presStyleCnt="0"/>
      <dgm:spPr/>
    </dgm:pt>
    <dgm:pt modelId="{7848EB3B-4C6F-47AC-BBB1-E2D4D57851FB}" type="pres">
      <dgm:prSet presAssocID="{8A4E3358-FFC3-41AF-9DA2-B83AE56CF5EA}" presName="rootComposite" presStyleCnt="0"/>
      <dgm:spPr/>
    </dgm:pt>
    <dgm:pt modelId="{A8C3C239-2365-4FE5-A919-2AA8E53EBE9E}" type="pres">
      <dgm:prSet presAssocID="{8A4E3358-FFC3-41AF-9DA2-B83AE56CF5EA}" presName="rootText" presStyleLbl="node1" presStyleIdx="0" presStyleCnt="1" custLinFactNeighborX="-27106" custLinFactNeighborY="779"/>
      <dgm:spPr/>
      <dgm:t>
        <a:bodyPr/>
        <a:lstStyle/>
        <a:p>
          <a:endParaRPr lang="ru-RU"/>
        </a:p>
      </dgm:t>
    </dgm:pt>
    <dgm:pt modelId="{BF228818-20EF-4188-8189-235BADC10185}" type="pres">
      <dgm:prSet presAssocID="{8A4E3358-FFC3-41AF-9DA2-B83AE56CF5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BF8FA3-8759-4E03-BD39-3F5401D5D8D1}" type="pres">
      <dgm:prSet presAssocID="{8A4E3358-FFC3-41AF-9DA2-B83AE56CF5EA}" presName="childShape" presStyleCnt="0"/>
      <dgm:spPr/>
    </dgm:pt>
    <dgm:pt modelId="{4A51591B-25D3-46BF-99BD-B5769505E5A6}" type="pres">
      <dgm:prSet presAssocID="{FE232AA7-721F-48FB-BF36-97D7F89F155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C3414A0-2755-4015-AF8E-3C77A393F413}" type="pres">
      <dgm:prSet presAssocID="{E102D2DB-581F-40EA-A84B-A784672D35DC}" presName="childText" presStyleLbl="bgAcc1" presStyleIdx="0" presStyleCnt="2" custScaleX="328284" custLinFactNeighborX="2342" custLinFactNeighborY="-4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1E002-A64A-4A7C-9D7C-F510914C6B1D}" type="pres">
      <dgm:prSet presAssocID="{73CB6FE5-B3D4-4C7C-A2C8-2991A58F2D8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78B1888-14EC-4518-845C-48F3D5D48CC5}" type="pres">
      <dgm:prSet presAssocID="{7873E83C-53ED-42E7-8DC7-37951EF7EE13}" presName="childText" presStyleLbl="bgAcc1" presStyleIdx="1" presStyleCnt="2" custScaleX="330245" custLinFactNeighborX="2342" custLinFactNeighborY="-9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669AE4-D86D-401D-B25F-D96CF7575741}" type="presOf" srcId="{E102D2DB-581F-40EA-A84B-A784672D35DC}" destId="{FC3414A0-2755-4015-AF8E-3C77A393F413}" srcOrd="0" destOrd="0" presId="urn:microsoft.com/office/officeart/2005/8/layout/hierarchy3"/>
    <dgm:cxn modelId="{4D3C0EC7-8AE9-43C6-8612-A7398A9DDA38}" type="presOf" srcId="{8A4E3358-FFC3-41AF-9DA2-B83AE56CF5EA}" destId="{A8C3C239-2365-4FE5-A919-2AA8E53EBE9E}" srcOrd="0" destOrd="0" presId="urn:microsoft.com/office/officeart/2005/8/layout/hierarchy3"/>
    <dgm:cxn modelId="{C58CBD78-0334-4FBA-88DC-E6991F232BCC}" type="presOf" srcId="{FE232AA7-721F-48FB-BF36-97D7F89F1559}" destId="{4A51591B-25D3-46BF-99BD-B5769505E5A6}" srcOrd="0" destOrd="0" presId="urn:microsoft.com/office/officeart/2005/8/layout/hierarchy3"/>
    <dgm:cxn modelId="{14C3CE9C-45A5-411C-A46B-18B23CA0F768}" type="presOf" srcId="{7873E83C-53ED-42E7-8DC7-37951EF7EE13}" destId="{678B1888-14EC-4518-845C-48F3D5D48CC5}" srcOrd="0" destOrd="0" presId="urn:microsoft.com/office/officeart/2005/8/layout/hierarchy3"/>
    <dgm:cxn modelId="{CD9E198E-9BED-4B7F-8E0A-7611AB83B95B}" type="presOf" srcId="{ECCF1784-75A3-4546-B66C-875CEF0FDBA2}" destId="{9D76AB87-585A-4320-B95A-094D225A49B5}" srcOrd="0" destOrd="0" presId="urn:microsoft.com/office/officeart/2005/8/layout/hierarchy3"/>
    <dgm:cxn modelId="{3CA41114-86FF-4809-B83E-BE9B5913255A}" srcId="{ECCF1784-75A3-4546-B66C-875CEF0FDBA2}" destId="{8A4E3358-FFC3-41AF-9DA2-B83AE56CF5EA}" srcOrd="0" destOrd="0" parTransId="{C5330CFB-BC96-4313-8301-DE97A17F7B29}" sibTransId="{F964A90F-2835-4F9C-919A-A10ECA45EA90}"/>
    <dgm:cxn modelId="{08BB0D15-AB0D-43E3-967D-8364CE83AB55}" type="presOf" srcId="{8A4E3358-FFC3-41AF-9DA2-B83AE56CF5EA}" destId="{BF228818-20EF-4188-8189-235BADC10185}" srcOrd="1" destOrd="0" presId="urn:microsoft.com/office/officeart/2005/8/layout/hierarchy3"/>
    <dgm:cxn modelId="{AEC600F7-302E-4768-A0DA-8C9D1758A728}" srcId="{8A4E3358-FFC3-41AF-9DA2-B83AE56CF5EA}" destId="{E102D2DB-581F-40EA-A84B-A784672D35DC}" srcOrd="0" destOrd="0" parTransId="{FE232AA7-721F-48FB-BF36-97D7F89F1559}" sibTransId="{F1AA83D8-1444-4D37-9BD2-181E6DA64384}"/>
    <dgm:cxn modelId="{2955BC0C-87FA-446A-AB66-865549814AEA}" type="presOf" srcId="{73CB6FE5-B3D4-4C7C-A2C8-2991A58F2D8D}" destId="{6CD1E002-A64A-4A7C-9D7C-F510914C6B1D}" srcOrd="0" destOrd="0" presId="urn:microsoft.com/office/officeart/2005/8/layout/hierarchy3"/>
    <dgm:cxn modelId="{C5D63EC0-2AC4-481F-B933-AB8E164CDDA7}" srcId="{8A4E3358-FFC3-41AF-9DA2-B83AE56CF5EA}" destId="{7873E83C-53ED-42E7-8DC7-37951EF7EE13}" srcOrd="1" destOrd="0" parTransId="{73CB6FE5-B3D4-4C7C-A2C8-2991A58F2D8D}" sibTransId="{24971FF8-E037-46F5-BCC0-3DF6B280E2FC}"/>
    <dgm:cxn modelId="{530BBF97-2C6C-4427-802A-05DCD02A7BD8}" type="presParOf" srcId="{9D76AB87-585A-4320-B95A-094D225A49B5}" destId="{C763BC67-45CE-457C-B173-FE35AE11CF03}" srcOrd="0" destOrd="0" presId="urn:microsoft.com/office/officeart/2005/8/layout/hierarchy3"/>
    <dgm:cxn modelId="{5D3A827A-D978-4109-96EA-0B25C1879A18}" type="presParOf" srcId="{C763BC67-45CE-457C-B173-FE35AE11CF03}" destId="{7848EB3B-4C6F-47AC-BBB1-E2D4D57851FB}" srcOrd="0" destOrd="0" presId="urn:microsoft.com/office/officeart/2005/8/layout/hierarchy3"/>
    <dgm:cxn modelId="{4F0E52B1-7759-449E-86B7-7DFC59B555DD}" type="presParOf" srcId="{7848EB3B-4C6F-47AC-BBB1-E2D4D57851FB}" destId="{A8C3C239-2365-4FE5-A919-2AA8E53EBE9E}" srcOrd="0" destOrd="0" presId="urn:microsoft.com/office/officeart/2005/8/layout/hierarchy3"/>
    <dgm:cxn modelId="{524699F7-E26F-4707-8CF0-8BEA2B60A1D2}" type="presParOf" srcId="{7848EB3B-4C6F-47AC-BBB1-E2D4D57851FB}" destId="{BF228818-20EF-4188-8189-235BADC10185}" srcOrd="1" destOrd="0" presId="urn:microsoft.com/office/officeart/2005/8/layout/hierarchy3"/>
    <dgm:cxn modelId="{C1ADF238-328C-42F8-A216-20922EA3B81B}" type="presParOf" srcId="{C763BC67-45CE-457C-B173-FE35AE11CF03}" destId="{8CBF8FA3-8759-4E03-BD39-3F5401D5D8D1}" srcOrd="1" destOrd="0" presId="urn:microsoft.com/office/officeart/2005/8/layout/hierarchy3"/>
    <dgm:cxn modelId="{6BB129EB-30B7-4647-9FD9-D972FDE786E8}" type="presParOf" srcId="{8CBF8FA3-8759-4E03-BD39-3F5401D5D8D1}" destId="{4A51591B-25D3-46BF-99BD-B5769505E5A6}" srcOrd="0" destOrd="0" presId="urn:microsoft.com/office/officeart/2005/8/layout/hierarchy3"/>
    <dgm:cxn modelId="{964C2D15-D9CB-44D2-AEF4-548BB1E697BB}" type="presParOf" srcId="{8CBF8FA3-8759-4E03-BD39-3F5401D5D8D1}" destId="{FC3414A0-2755-4015-AF8E-3C77A393F413}" srcOrd="1" destOrd="0" presId="urn:microsoft.com/office/officeart/2005/8/layout/hierarchy3"/>
    <dgm:cxn modelId="{61B3A6A9-8537-467D-A993-9564B5FB2971}" type="presParOf" srcId="{8CBF8FA3-8759-4E03-BD39-3F5401D5D8D1}" destId="{6CD1E002-A64A-4A7C-9D7C-F510914C6B1D}" srcOrd="2" destOrd="0" presId="urn:microsoft.com/office/officeart/2005/8/layout/hierarchy3"/>
    <dgm:cxn modelId="{BBB873D7-AB64-4D56-AFCA-4B34C399DA36}" type="presParOf" srcId="{8CBF8FA3-8759-4E03-BD39-3F5401D5D8D1}" destId="{678B1888-14EC-4518-845C-48F3D5D48CC5}" srcOrd="3" destOrd="0" presId="urn:microsoft.com/office/officeart/2005/8/layout/hierarchy3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F1784-75A3-4546-B66C-875CEF0FDBA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E3358-FFC3-41AF-9DA2-B83AE56CF5E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9 класс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30CFB-BC96-4313-8301-DE97A17F7B29}" type="par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4A90F-2835-4F9C-919A-A10ECA45EA90}" type="sib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2D2DB-581F-40EA-A84B-A784672D35D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ОГЭ 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(основной государственный экзамен)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32AA7-721F-48FB-BF36-97D7F89F1559}" type="parTrans" cxnId="{AEC600F7-302E-4768-A0DA-8C9D1758A72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A83D8-1444-4D37-9BD2-181E6DA64384}" type="sibTrans" cxnId="{AEC600F7-302E-4768-A0DA-8C9D1758A72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3E83C-53ED-42E7-8DC7-37951EF7EE13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ГВЭ - 9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(государственный выпускной экзамен)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B6FE5-B3D4-4C7C-A2C8-2991A58F2D8D}" type="parTrans" cxnId="{C5D63EC0-2AC4-481F-B933-AB8E164CDDA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71FF8-E037-46F5-BCC0-3DF6B280E2FC}" type="sibTrans" cxnId="{C5D63EC0-2AC4-481F-B933-AB8E164CDDA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6F1932-5273-4CC3-BBF0-A259E0EFAEEB}">
      <dgm:prSet/>
      <dgm:spPr/>
      <dgm:t>
        <a:bodyPr/>
        <a:lstStyle/>
        <a:p>
          <a:r>
            <a:rPr lang="ru-RU" b="1" dirty="0" smtClean="0"/>
            <a:t>ПА (промежуточная аттестация)</a:t>
          </a:r>
          <a:endParaRPr lang="ru-RU" b="1" dirty="0"/>
        </a:p>
      </dgm:t>
    </dgm:pt>
    <dgm:pt modelId="{5E518516-5558-49AF-873A-AFEF830B89C1}" type="parTrans" cxnId="{EC375542-4679-4B4F-8CE5-8F75B633785A}">
      <dgm:prSet/>
      <dgm:spPr/>
      <dgm:t>
        <a:bodyPr/>
        <a:lstStyle/>
        <a:p>
          <a:endParaRPr lang="ru-RU"/>
        </a:p>
      </dgm:t>
    </dgm:pt>
    <dgm:pt modelId="{1EC69FD4-6BD8-469A-817A-B9B041B5FDA5}" type="sibTrans" cxnId="{EC375542-4679-4B4F-8CE5-8F75B633785A}">
      <dgm:prSet/>
      <dgm:spPr/>
      <dgm:t>
        <a:bodyPr/>
        <a:lstStyle/>
        <a:p>
          <a:endParaRPr lang="ru-RU"/>
        </a:p>
      </dgm:t>
    </dgm:pt>
    <dgm:pt modelId="{9D76AB87-585A-4320-B95A-094D225A49B5}" type="pres">
      <dgm:prSet presAssocID="{ECCF1784-75A3-4546-B66C-875CEF0FDB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63BC67-45CE-457C-B173-FE35AE11CF03}" type="pres">
      <dgm:prSet presAssocID="{8A4E3358-FFC3-41AF-9DA2-B83AE56CF5EA}" presName="root" presStyleCnt="0"/>
      <dgm:spPr/>
    </dgm:pt>
    <dgm:pt modelId="{7848EB3B-4C6F-47AC-BBB1-E2D4D57851FB}" type="pres">
      <dgm:prSet presAssocID="{8A4E3358-FFC3-41AF-9DA2-B83AE56CF5EA}" presName="rootComposite" presStyleCnt="0"/>
      <dgm:spPr/>
    </dgm:pt>
    <dgm:pt modelId="{A8C3C239-2365-4FE5-A919-2AA8E53EBE9E}" type="pres">
      <dgm:prSet presAssocID="{8A4E3358-FFC3-41AF-9DA2-B83AE56CF5EA}" presName="rootText" presStyleLbl="node1" presStyleIdx="0" presStyleCnt="1" custLinFactX="-30554" custLinFactNeighborX="-100000" custLinFactNeighborY="-1942"/>
      <dgm:spPr/>
      <dgm:t>
        <a:bodyPr/>
        <a:lstStyle/>
        <a:p>
          <a:endParaRPr lang="ru-RU"/>
        </a:p>
      </dgm:t>
    </dgm:pt>
    <dgm:pt modelId="{BF228818-20EF-4188-8189-235BADC10185}" type="pres">
      <dgm:prSet presAssocID="{8A4E3358-FFC3-41AF-9DA2-B83AE56CF5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BF8FA3-8759-4E03-BD39-3F5401D5D8D1}" type="pres">
      <dgm:prSet presAssocID="{8A4E3358-FFC3-41AF-9DA2-B83AE56CF5EA}" presName="childShape" presStyleCnt="0"/>
      <dgm:spPr/>
    </dgm:pt>
    <dgm:pt modelId="{4A51591B-25D3-46BF-99BD-B5769505E5A6}" type="pres">
      <dgm:prSet presAssocID="{FE232AA7-721F-48FB-BF36-97D7F89F1559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C3414A0-2755-4015-AF8E-3C77A393F413}" type="pres">
      <dgm:prSet presAssocID="{E102D2DB-581F-40EA-A84B-A784672D35DC}" presName="childText" presStyleLbl="bgAcc1" presStyleIdx="0" presStyleCnt="3" custScaleX="135915" custLinFactX="-58151" custLinFactNeighborX="-100000" custLinFactNeighborY="-10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1E002-A64A-4A7C-9D7C-F510914C6B1D}" type="pres">
      <dgm:prSet presAssocID="{73CB6FE5-B3D4-4C7C-A2C8-2991A58F2D8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78B1888-14EC-4518-845C-48F3D5D48CC5}" type="pres">
      <dgm:prSet presAssocID="{7873E83C-53ED-42E7-8DC7-37951EF7EE13}" presName="childText" presStyleLbl="bgAcc1" presStyleIdx="1" presStyleCnt="3" custScaleX="137876" custLinFactX="-58151" custLinFactNeighborX="-100000" custLinFactNeighborY="-1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3C970-3AAB-4A68-A87F-F9907BE9BAF5}" type="pres">
      <dgm:prSet presAssocID="{5E518516-5558-49AF-873A-AFEF830B89C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0A12AC1-0A3B-46BE-B16E-8FF48097C528}" type="pres">
      <dgm:prSet presAssocID="{AB6F1932-5273-4CC3-BBF0-A259E0EFAEEB}" presName="childText" presStyleLbl="bgAcc1" presStyleIdx="2" presStyleCnt="3" custScaleX="136798" custLinFactX="-53859" custLinFactNeighborX="-100000" custLinFactNeighborY="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95436-0343-4937-A940-66BC3E80E8F2}" type="presOf" srcId="{AB6F1932-5273-4CC3-BBF0-A259E0EFAEEB}" destId="{F0A12AC1-0A3B-46BE-B16E-8FF48097C528}" srcOrd="0" destOrd="0" presId="urn:microsoft.com/office/officeart/2005/8/layout/hierarchy3"/>
    <dgm:cxn modelId="{94669AE4-D86D-401D-B25F-D96CF7575741}" type="presOf" srcId="{E102D2DB-581F-40EA-A84B-A784672D35DC}" destId="{FC3414A0-2755-4015-AF8E-3C77A393F413}" srcOrd="0" destOrd="0" presId="urn:microsoft.com/office/officeart/2005/8/layout/hierarchy3"/>
    <dgm:cxn modelId="{4D3C0EC7-8AE9-43C6-8612-A7398A9DDA38}" type="presOf" srcId="{8A4E3358-FFC3-41AF-9DA2-B83AE56CF5EA}" destId="{A8C3C239-2365-4FE5-A919-2AA8E53EBE9E}" srcOrd="0" destOrd="0" presId="urn:microsoft.com/office/officeart/2005/8/layout/hierarchy3"/>
    <dgm:cxn modelId="{C58CBD78-0334-4FBA-88DC-E6991F232BCC}" type="presOf" srcId="{FE232AA7-721F-48FB-BF36-97D7F89F1559}" destId="{4A51591B-25D3-46BF-99BD-B5769505E5A6}" srcOrd="0" destOrd="0" presId="urn:microsoft.com/office/officeart/2005/8/layout/hierarchy3"/>
    <dgm:cxn modelId="{14C3CE9C-45A5-411C-A46B-18B23CA0F768}" type="presOf" srcId="{7873E83C-53ED-42E7-8DC7-37951EF7EE13}" destId="{678B1888-14EC-4518-845C-48F3D5D48CC5}" srcOrd="0" destOrd="0" presId="urn:microsoft.com/office/officeart/2005/8/layout/hierarchy3"/>
    <dgm:cxn modelId="{F1E9A3E3-4849-4969-ADE8-1DB03A773644}" type="presOf" srcId="{5E518516-5558-49AF-873A-AFEF830B89C1}" destId="{A283C970-3AAB-4A68-A87F-F9907BE9BAF5}" srcOrd="0" destOrd="0" presId="urn:microsoft.com/office/officeart/2005/8/layout/hierarchy3"/>
    <dgm:cxn modelId="{CD9E198E-9BED-4B7F-8E0A-7611AB83B95B}" type="presOf" srcId="{ECCF1784-75A3-4546-B66C-875CEF0FDBA2}" destId="{9D76AB87-585A-4320-B95A-094D225A49B5}" srcOrd="0" destOrd="0" presId="urn:microsoft.com/office/officeart/2005/8/layout/hierarchy3"/>
    <dgm:cxn modelId="{3CA41114-86FF-4809-B83E-BE9B5913255A}" srcId="{ECCF1784-75A3-4546-B66C-875CEF0FDBA2}" destId="{8A4E3358-FFC3-41AF-9DA2-B83AE56CF5EA}" srcOrd="0" destOrd="0" parTransId="{C5330CFB-BC96-4313-8301-DE97A17F7B29}" sibTransId="{F964A90F-2835-4F9C-919A-A10ECA45EA90}"/>
    <dgm:cxn modelId="{08BB0D15-AB0D-43E3-967D-8364CE83AB55}" type="presOf" srcId="{8A4E3358-FFC3-41AF-9DA2-B83AE56CF5EA}" destId="{BF228818-20EF-4188-8189-235BADC10185}" srcOrd="1" destOrd="0" presId="urn:microsoft.com/office/officeart/2005/8/layout/hierarchy3"/>
    <dgm:cxn modelId="{EC375542-4679-4B4F-8CE5-8F75B633785A}" srcId="{8A4E3358-FFC3-41AF-9DA2-B83AE56CF5EA}" destId="{AB6F1932-5273-4CC3-BBF0-A259E0EFAEEB}" srcOrd="2" destOrd="0" parTransId="{5E518516-5558-49AF-873A-AFEF830B89C1}" sibTransId="{1EC69FD4-6BD8-469A-817A-B9B041B5FDA5}"/>
    <dgm:cxn modelId="{AEC600F7-302E-4768-A0DA-8C9D1758A728}" srcId="{8A4E3358-FFC3-41AF-9DA2-B83AE56CF5EA}" destId="{E102D2DB-581F-40EA-A84B-A784672D35DC}" srcOrd="0" destOrd="0" parTransId="{FE232AA7-721F-48FB-BF36-97D7F89F1559}" sibTransId="{F1AA83D8-1444-4D37-9BD2-181E6DA64384}"/>
    <dgm:cxn modelId="{2955BC0C-87FA-446A-AB66-865549814AEA}" type="presOf" srcId="{73CB6FE5-B3D4-4C7C-A2C8-2991A58F2D8D}" destId="{6CD1E002-A64A-4A7C-9D7C-F510914C6B1D}" srcOrd="0" destOrd="0" presId="urn:microsoft.com/office/officeart/2005/8/layout/hierarchy3"/>
    <dgm:cxn modelId="{C5D63EC0-2AC4-481F-B933-AB8E164CDDA7}" srcId="{8A4E3358-FFC3-41AF-9DA2-B83AE56CF5EA}" destId="{7873E83C-53ED-42E7-8DC7-37951EF7EE13}" srcOrd="1" destOrd="0" parTransId="{73CB6FE5-B3D4-4C7C-A2C8-2991A58F2D8D}" sibTransId="{24971FF8-E037-46F5-BCC0-3DF6B280E2FC}"/>
    <dgm:cxn modelId="{530BBF97-2C6C-4427-802A-05DCD02A7BD8}" type="presParOf" srcId="{9D76AB87-585A-4320-B95A-094D225A49B5}" destId="{C763BC67-45CE-457C-B173-FE35AE11CF03}" srcOrd="0" destOrd="0" presId="urn:microsoft.com/office/officeart/2005/8/layout/hierarchy3"/>
    <dgm:cxn modelId="{5D3A827A-D978-4109-96EA-0B25C1879A18}" type="presParOf" srcId="{C763BC67-45CE-457C-B173-FE35AE11CF03}" destId="{7848EB3B-4C6F-47AC-BBB1-E2D4D57851FB}" srcOrd="0" destOrd="0" presId="urn:microsoft.com/office/officeart/2005/8/layout/hierarchy3"/>
    <dgm:cxn modelId="{4F0E52B1-7759-449E-86B7-7DFC59B555DD}" type="presParOf" srcId="{7848EB3B-4C6F-47AC-BBB1-E2D4D57851FB}" destId="{A8C3C239-2365-4FE5-A919-2AA8E53EBE9E}" srcOrd="0" destOrd="0" presId="urn:microsoft.com/office/officeart/2005/8/layout/hierarchy3"/>
    <dgm:cxn modelId="{524699F7-E26F-4707-8CF0-8BEA2B60A1D2}" type="presParOf" srcId="{7848EB3B-4C6F-47AC-BBB1-E2D4D57851FB}" destId="{BF228818-20EF-4188-8189-235BADC10185}" srcOrd="1" destOrd="0" presId="urn:microsoft.com/office/officeart/2005/8/layout/hierarchy3"/>
    <dgm:cxn modelId="{C1ADF238-328C-42F8-A216-20922EA3B81B}" type="presParOf" srcId="{C763BC67-45CE-457C-B173-FE35AE11CF03}" destId="{8CBF8FA3-8759-4E03-BD39-3F5401D5D8D1}" srcOrd="1" destOrd="0" presId="urn:microsoft.com/office/officeart/2005/8/layout/hierarchy3"/>
    <dgm:cxn modelId="{6BB129EB-30B7-4647-9FD9-D972FDE786E8}" type="presParOf" srcId="{8CBF8FA3-8759-4E03-BD39-3F5401D5D8D1}" destId="{4A51591B-25D3-46BF-99BD-B5769505E5A6}" srcOrd="0" destOrd="0" presId="urn:microsoft.com/office/officeart/2005/8/layout/hierarchy3"/>
    <dgm:cxn modelId="{964C2D15-D9CB-44D2-AEF4-548BB1E697BB}" type="presParOf" srcId="{8CBF8FA3-8759-4E03-BD39-3F5401D5D8D1}" destId="{FC3414A0-2755-4015-AF8E-3C77A393F413}" srcOrd="1" destOrd="0" presId="urn:microsoft.com/office/officeart/2005/8/layout/hierarchy3"/>
    <dgm:cxn modelId="{61B3A6A9-8537-467D-A993-9564B5FB2971}" type="presParOf" srcId="{8CBF8FA3-8759-4E03-BD39-3F5401D5D8D1}" destId="{6CD1E002-A64A-4A7C-9D7C-F510914C6B1D}" srcOrd="2" destOrd="0" presId="urn:microsoft.com/office/officeart/2005/8/layout/hierarchy3"/>
    <dgm:cxn modelId="{BBB873D7-AB64-4D56-AFCA-4B34C399DA36}" type="presParOf" srcId="{8CBF8FA3-8759-4E03-BD39-3F5401D5D8D1}" destId="{678B1888-14EC-4518-845C-48F3D5D48CC5}" srcOrd="3" destOrd="0" presId="urn:microsoft.com/office/officeart/2005/8/layout/hierarchy3"/>
    <dgm:cxn modelId="{A18E69FA-ABED-45AC-AF8E-99D2A1A28CC8}" type="presParOf" srcId="{8CBF8FA3-8759-4E03-BD39-3F5401D5D8D1}" destId="{A283C970-3AAB-4A68-A87F-F9907BE9BAF5}" srcOrd="4" destOrd="0" presId="urn:microsoft.com/office/officeart/2005/8/layout/hierarchy3"/>
    <dgm:cxn modelId="{D1A2D517-8A39-47EC-A9A7-273F48264188}" type="presParOf" srcId="{8CBF8FA3-8759-4E03-BD39-3F5401D5D8D1}" destId="{F0A12AC1-0A3B-46BE-B16E-8FF48097C528}" srcOrd="5" destOrd="0" presId="urn:microsoft.com/office/officeart/2005/8/layout/hierarchy3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F1784-75A3-4546-B66C-875CEF0FDBA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E3358-FFC3-41AF-9DA2-B83AE56CF5E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9 класс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30CFB-BC96-4313-8301-DE97A17F7B29}" type="par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4A90F-2835-4F9C-919A-A10ECA45EA90}" type="sib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2D2DB-581F-40EA-A84B-A784672D35DC}">
      <dgm:prSet phldrT="[Текст]" custT="1"/>
      <dgm:spPr/>
      <dgm:t>
        <a:bodyPr/>
        <a:lstStyle/>
        <a:p>
          <a:pPr algn="l"/>
          <a:r>
            <a:rPr lang="ru-RU" sz="1700" b="1" dirty="0" smtClean="0"/>
            <a:t>- Литература</a:t>
          </a:r>
        </a:p>
        <a:p>
          <a:pPr algn="l"/>
          <a:r>
            <a:rPr lang="ru-RU" sz="1700" b="1" dirty="0" smtClean="0"/>
            <a:t>- Физика (с практической частью)</a:t>
          </a:r>
        </a:p>
        <a:p>
          <a:pPr algn="l"/>
          <a:r>
            <a:rPr lang="ru-RU" sz="1700" b="1" dirty="0" smtClean="0"/>
            <a:t>- Химия (с практической частью)</a:t>
          </a:r>
        </a:p>
        <a:p>
          <a:pPr algn="l"/>
          <a:r>
            <a:rPr lang="ru-RU" sz="1700" b="1" dirty="0" smtClean="0"/>
            <a:t>- Биология </a:t>
          </a:r>
        </a:p>
        <a:p>
          <a:pPr algn="l"/>
          <a:r>
            <a:rPr lang="ru-RU" sz="1700" b="1" dirty="0" smtClean="0"/>
            <a:t>- География </a:t>
          </a:r>
        </a:p>
        <a:p>
          <a:pPr algn="l"/>
          <a:r>
            <a:rPr lang="ru-RU" sz="1700" b="1" dirty="0" smtClean="0"/>
            <a:t>- История </a:t>
          </a:r>
        </a:p>
        <a:p>
          <a:pPr algn="l"/>
          <a:r>
            <a:rPr lang="ru-RU" sz="1700" b="1" dirty="0" smtClean="0"/>
            <a:t>- Обществознание </a:t>
          </a:r>
        </a:p>
        <a:p>
          <a:pPr algn="l"/>
          <a:r>
            <a:rPr lang="ru-RU" sz="1700" b="1" dirty="0" smtClean="0"/>
            <a:t>- Иностранные языки  (тестовая и устная часть обязательна): английский, французский, немецкий, испанский</a:t>
          </a:r>
        </a:p>
        <a:p>
          <a:pPr algn="l"/>
          <a:r>
            <a:rPr lang="ru-RU" sz="1700" b="1" dirty="0" smtClean="0"/>
            <a:t>- Информатика (с практической частью)</a:t>
          </a:r>
          <a:endParaRPr lang="ru-RU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32AA7-721F-48FB-BF36-97D7F89F1559}" type="parTrans" cxnId="{AEC600F7-302E-4768-A0DA-8C9D1758A72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A83D8-1444-4D37-9BD2-181E6DA64384}" type="sibTrans" cxnId="{AEC600F7-302E-4768-A0DA-8C9D1758A72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6AB87-585A-4320-B95A-094D225A49B5}" type="pres">
      <dgm:prSet presAssocID="{ECCF1784-75A3-4546-B66C-875CEF0FDB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63BC67-45CE-457C-B173-FE35AE11CF03}" type="pres">
      <dgm:prSet presAssocID="{8A4E3358-FFC3-41AF-9DA2-B83AE56CF5EA}" presName="root" presStyleCnt="0"/>
      <dgm:spPr/>
      <dgm:t>
        <a:bodyPr/>
        <a:lstStyle/>
        <a:p>
          <a:endParaRPr lang="ru-RU"/>
        </a:p>
      </dgm:t>
    </dgm:pt>
    <dgm:pt modelId="{7848EB3B-4C6F-47AC-BBB1-E2D4D57851FB}" type="pres">
      <dgm:prSet presAssocID="{8A4E3358-FFC3-41AF-9DA2-B83AE56CF5EA}" presName="rootComposite" presStyleCnt="0"/>
      <dgm:spPr/>
      <dgm:t>
        <a:bodyPr/>
        <a:lstStyle/>
        <a:p>
          <a:endParaRPr lang="ru-RU"/>
        </a:p>
      </dgm:t>
    </dgm:pt>
    <dgm:pt modelId="{A8C3C239-2365-4FE5-A919-2AA8E53EBE9E}" type="pres">
      <dgm:prSet presAssocID="{8A4E3358-FFC3-41AF-9DA2-B83AE56CF5EA}" presName="rootText" presStyleLbl="node1" presStyleIdx="0" presStyleCnt="1" custScaleY="44057" custLinFactNeighborX="-35789" custLinFactNeighborY="-250"/>
      <dgm:spPr/>
      <dgm:t>
        <a:bodyPr/>
        <a:lstStyle/>
        <a:p>
          <a:endParaRPr lang="ru-RU"/>
        </a:p>
      </dgm:t>
    </dgm:pt>
    <dgm:pt modelId="{BF228818-20EF-4188-8189-235BADC10185}" type="pres">
      <dgm:prSet presAssocID="{8A4E3358-FFC3-41AF-9DA2-B83AE56CF5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BF8FA3-8759-4E03-BD39-3F5401D5D8D1}" type="pres">
      <dgm:prSet presAssocID="{8A4E3358-FFC3-41AF-9DA2-B83AE56CF5EA}" presName="childShape" presStyleCnt="0"/>
      <dgm:spPr/>
      <dgm:t>
        <a:bodyPr/>
        <a:lstStyle/>
        <a:p>
          <a:endParaRPr lang="ru-RU"/>
        </a:p>
      </dgm:t>
    </dgm:pt>
    <dgm:pt modelId="{4A51591B-25D3-46BF-99BD-B5769505E5A6}" type="pres">
      <dgm:prSet presAssocID="{FE232AA7-721F-48FB-BF36-97D7F89F155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FC3414A0-2755-4015-AF8E-3C77A393F413}" type="pres">
      <dgm:prSet presAssocID="{E102D2DB-581F-40EA-A84B-A784672D35DC}" presName="childText" presStyleLbl="bgAcc1" presStyleIdx="0" presStyleCnt="1" custScaleX="199660" custScaleY="306740" custLinFactNeighborX="-619" custLinFactNeighborY="-1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CBD78-0334-4FBA-88DC-E6991F232BCC}" type="presOf" srcId="{FE232AA7-721F-48FB-BF36-97D7F89F1559}" destId="{4A51591B-25D3-46BF-99BD-B5769505E5A6}" srcOrd="0" destOrd="0" presId="urn:microsoft.com/office/officeart/2005/8/layout/hierarchy3"/>
    <dgm:cxn modelId="{CD9E198E-9BED-4B7F-8E0A-7611AB83B95B}" type="presOf" srcId="{ECCF1784-75A3-4546-B66C-875CEF0FDBA2}" destId="{9D76AB87-585A-4320-B95A-094D225A49B5}" srcOrd="0" destOrd="0" presId="urn:microsoft.com/office/officeart/2005/8/layout/hierarchy3"/>
    <dgm:cxn modelId="{08BB0D15-AB0D-43E3-967D-8364CE83AB55}" type="presOf" srcId="{8A4E3358-FFC3-41AF-9DA2-B83AE56CF5EA}" destId="{BF228818-20EF-4188-8189-235BADC10185}" srcOrd="1" destOrd="0" presId="urn:microsoft.com/office/officeart/2005/8/layout/hierarchy3"/>
    <dgm:cxn modelId="{AEC600F7-302E-4768-A0DA-8C9D1758A728}" srcId="{8A4E3358-FFC3-41AF-9DA2-B83AE56CF5EA}" destId="{E102D2DB-581F-40EA-A84B-A784672D35DC}" srcOrd="0" destOrd="0" parTransId="{FE232AA7-721F-48FB-BF36-97D7F89F1559}" sibTransId="{F1AA83D8-1444-4D37-9BD2-181E6DA64384}"/>
    <dgm:cxn modelId="{4D3C0EC7-8AE9-43C6-8612-A7398A9DDA38}" type="presOf" srcId="{8A4E3358-FFC3-41AF-9DA2-B83AE56CF5EA}" destId="{A8C3C239-2365-4FE5-A919-2AA8E53EBE9E}" srcOrd="0" destOrd="0" presId="urn:microsoft.com/office/officeart/2005/8/layout/hierarchy3"/>
    <dgm:cxn modelId="{94669AE4-D86D-401D-B25F-D96CF7575741}" type="presOf" srcId="{E102D2DB-581F-40EA-A84B-A784672D35DC}" destId="{FC3414A0-2755-4015-AF8E-3C77A393F413}" srcOrd="0" destOrd="0" presId="urn:microsoft.com/office/officeart/2005/8/layout/hierarchy3"/>
    <dgm:cxn modelId="{3CA41114-86FF-4809-B83E-BE9B5913255A}" srcId="{ECCF1784-75A3-4546-B66C-875CEF0FDBA2}" destId="{8A4E3358-FFC3-41AF-9DA2-B83AE56CF5EA}" srcOrd="0" destOrd="0" parTransId="{C5330CFB-BC96-4313-8301-DE97A17F7B29}" sibTransId="{F964A90F-2835-4F9C-919A-A10ECA45EA90}"/>
    <dgm:cxn modelId="{530BBF97-2C6C-4427-802A-05DCD02A7BD8}" type="presParOf" srcId="{9D76AB87-585A-4320-B95A-094D225A49B5}" destId="{C763BC67-45CE-457C-B173-FE35AE11CF03}" srcOrd="0" destOrd="0" presId="urn:microsoft.com/office/officeart/2005/8/layout/hierarchy3"/>
    <dgm:cxn modelId="{5D3A827A-D978-4109-96EA-0B25C1879A18}" type="presParOf" srcId="{C763BC67-45CE-457C-B173-FE35AE11CF03}" destId="{7848EB3B-4C6F-47AC-BBB1-E2D4D57851FB}" srcOrd="0" destOrd="0" presId="urn:microsoft.com/office/officeart/2005/8/layout/hierarchy3"/>
    <dgm:cxn modelId="{4F0E52B1-7759-449E-86B7-7DFC59B555DD}" type="presParOf" srcId="{7848EB3B-4C6F-47AC-BBB1-E2D4D57851FB}" destId="{A8C3C239-2365-4FE5-A919-2AA8E53EBE9E}" srcOrd="0" destOrd="0" presId="urn:microsoft.com/office/officeart/2005/8/layout/hierarchy3"/>
    <dgm:cxn modelId="{524699F7-E26F-4707-8CF0-8BEA2B60A1D2}" type="presParOf" srcId="{7848EB3B-4C6F-47AC-BBB1-E2D4D57851FB}" destId="{BF228818-20EF-4188-8189-235BADC10185}" srcOrd="1" destOrd="0" presId="urn:microsoft.com/office/officeart/2005/8/layout/hierarchy3"/>
    <dgm:cxn modelId="{C1ADF238-328C-42F8-A216-20922EA3B81B}" type="presParOf" srcId="{C763BC67-45CE-457C-B173-FE35AE11CF03}" destId="{8CBF8FA3-8759-4E03-BD39-3F5401D5D8D1}" srcOrd="1" destOrd="0" presId="urn:microsoft.com/office/officeart/2005/8/layout/hierarchy3"/>
    <dgm:cxn modelId="{6BB129EB-30B7-4647-9FD9-D972FDE786E8}" type="presParOf" srcId="{8CBF8FA3-8759-4E03-BD39-3F5401D5D8D1}" destId="{4A51591B-25D3-46BF-99BD-B5769505E5A6}" srcOrd="0" destOrd="0" presId="urn:microsoft.com/office/officeart/2005/8/layout/hierarchy3"/>
    <dgm:cxn modelId="{964C2D15-D9CB-44D2-AEF4-548BB1E697BB}" type="presParOf" srcId="{8CBF8FA3-8759-4E03-BD39-3F5401D5D8D1}" destId="{FC3414A0-2755-4015-AF8E-3C77A393F413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069C4-5877-455A-B16E-C9B40A0589E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C7A0-B00C-46E0-822B-9C2B2E37A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9323-E617-42BC-AE8A-BB81B61E1A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EFDCE-2DAE-45DD-9039-1F94F9AD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9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FDCE-2DAE-45DD-9039-1F94F9AD427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6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FDCE-2DAE-45DD-9039-1F94F9AD427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0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B09A-C449-4F36-9002-D6475FDD49B4}" type="datetime1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5"/>
          <p:cNvGrpSpPr/>
          <p:nvPr userDrawn="1"/>
        </p:nvGrpSpPr>
        <p:grpSpPr>
          <a:xfrm rot="10800000">
            <a:off x="134524" y="0"/>
            <a:ext cx="4814835" cy="4993802"/>
            <a:chOff x="4334933" y="1169931"/>
            <a:chExt cx="4814835" cy="4993802"/>
          </a:xfrm>
        </p:grpSpPr>
        <p:cxnSp>
          <p:nvCxnSpPr>
            <p:cNvPr id="11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bg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bg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bg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bg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bg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513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51-06A9-4041-8E7C-57EEC70D6691}" type="datetime1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7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20C-D3E7-4BC4-BA17-15B35E60975A}" type="datetime1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8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99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B9B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33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061-D548-42FD-8618-4C8D0C9F69DE}" type="datetime1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8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5CE-FC90-48B1-BA3F-B44FEF4772AF}" type="datetime1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84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17B6-7D7F-45FE-BC6C-17ADC6169666}" type="datetime1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5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5789-0ACA-40DA-8A1A-BD93989D81DD}" type="datetime1">
              <a:rPr lang="ru-RU" smtClean="0"/>
              <a:t>02.03.2026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4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E74B-AA82-41D2-877D-2AD443A73EC6}" type="datetime1">
              <a:rPr lang="ru-RU" smtClean="0"/>
              <a:t>02.03.2026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2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8EC-68D5-4755-9831-0C869158AE5E}" type="datetime1">
              <a:rPr lang="ru-RU" smtClean="0"/>
              <a:t>02.03.2026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4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5CB59C2-D9A8-409F-BA5B-913DAC003065}" type="datetime1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7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D716-7035-435E-AD70-8FEB99692C67}" type="datetime1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8CD62B-205E-4231-9DE3-0D0CC52070FD}" type="datetime1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107505" y="116634"/>
            <a:ext cx="8893652" cy="6630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12956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x.ru/join/ZPb07zobAc0QlXCOv1dza-GUrUmux5A3zkTebsfL5X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4.png"/><Relationship Id="rId7" Type="http://schemas.openxmlformats.org/officeDocument/2006/relationships/image" Target="../media/image3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льти уроки\Электронка картинки\0_78021_424ef216_XXXL.png"/>
          <p:cNvPicPr>
            <a:picLocks noChangeAspect="1" noChangeArrowheads="1"/>
          </p:cNvPicPr>
          <p:nvPr/>
        </p:nvPicPr>
        <p:blipFill>
          <a:blip r:embed="rId2" cstate="screen">
            <a:lum bright="6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1538" y="205498"/>
            <a:ext cx="8072462" cy="548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1" y="1934926"/>
            <a:ext cx="765973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ru-RU" sz="28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ГосударственнОЙ</a:t>
            </a:r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итоговОЙ</a:t>
            </a:r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аттестациИ</a:t>
            </a:r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ДЛЯ 9 КЛАССОВ </a:t>
            </a:r>
          </a:p>
          <a:p>
            <a:pPr algn="ctr"/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2026 году </a:t>
            </a:r>
          </a:p>
          <a:p>
            <a:pPr algn="ctr"/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(общие положения)</a:t>
            </a:r>
            <a:endParaRPr lang="ru-RU" sz="28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ульти уроки\Электронка картинки\0_78021_424ef216_XXX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2045"/>
            <a:ext cx="9144000" cy="3571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21497"/>
            <a:ext cx="91122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>
                    <a:lumMod val="50000"/>
                  </a:schemeClr>
                </a:solidFill>
              </a:rPr>
              <a:t>МКУ «Отдел образования Ворошиловского района города Ростова-на-Дону»</a:t>
            </a:r>
          </a:p>
        </p:txBody>
      </p:sp>
      <p:pic>
        <p:nvPicPr>
          <p:cNvPr id="9" name="Picture 2" descr="D:\мульти уроки\Электронка картинки\0_78021_424ef216_XXXL.png"/>
          <p:cNvPicPr>
            <a:picLocks noChangeAspect="1" noChangeArrowheads="1"/>
          </p:cNvPicPr>
          <p:nvPr/>
        </p:nvPicPr>
        <p:blipFill>
          <a:blip r:embed="rId4" cstate="screen">
            <a:lum bright="6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14290"/>
            <a:ext cx="1071538" cy="548680"/>
          </a:xfrm>
          <a:prstGeom prst="rect">
            <a:avLst/>
          </a:prstGeom>
          <a:noFill/>
        </p:spPr>
      </p:pic>
      <p:pic>
        <p:nvPicPr>
          <p:cNvPr id="6" name="Picture 2" descr="C:\Users\user\Desktop\Рисунки\эмблемы\118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1143008" cy="10801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16494" r="11863" b="19873"/>
          <a:stretch/>
        </p:blipFill>
        <p:spPr>
          <a:xfrm>
            <a:off x="3584003" y="4833543"/>
            <a:ext cx="1944216" cy="93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12" y="188640"/>
            <a:ext cx="7806214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725" marR="3810" indent="403384">
              <a:spcBef>
                <a:spcPts val="454"/>
              </a:spcBef>
            </a:pPr>
            <a:r>
              <a:rPr sz="16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Перечни</a:t>
            </a:r>
            <a:r>
              <a:rPr sz="1600" b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государственных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600" b="1" spc="-5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организаций</a:t>
            </a:r>
            <a:r>
              <a:rPr sz="1600" b="1" spc="-3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Ростовской</a:t>
            </a:r>
            <a:r>
              <a:rPr sz="1600" b="1" spc="-3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области,</a:t>
            </a:r>
            <a:r>
              <a:rPr sz="1600" b="1" spc="-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6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также</a:t>
            </a:r>
            <a:r>
              <a:rPr sz="1600"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профессий</a:t>
            </a:r>
            <a:r>
              <a:rPr sz="1600" b="1" spc="23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специальностей,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600"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которым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600" b="1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рамках</a:t>
            </a:r>
            <a:r>
              <a:rPr sz="16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эксперимента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600"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расширению</a:t>
            </a:r>
            <a:r>
              <a:rPr sz="1600" b="1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доступности </a:t>
            </a:r>
            <a:r>
              <a:rPr sz="1600" b="1" spc="-8" dirty="0" err="1">
                <a:solidFill>
                  <a:srgbClr val="002060"/>
                </a:solidFill>
                <a:latin typeface="Times New Roman"/>
                <a:cs typeface="Times New Roman"/>
              </a:rPr>
              <a:t>среднего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lang="ru-RU" sz="1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</a:t>
            </a:r>
            <a:r>
              <a:rPr sz="1600" b="1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проводится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обучение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144" y="857251"/>
            <a:ext cx="127856" cy="5143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421" y="1680222"/>
            <a:ext cx="2715766" cy="34975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4384" y="1680223"/>
            <a:ext cx="2662401" cy="40073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1158" y="1677219"/>
            <a:ext cx="2779444" cy="400734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919576" y="2664032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05860" y="3160387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37142" y="2694357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718" y="476081"/>
            <a:ext cx="8496944" cy="6120680"/>
          </a:xfrm>
        </p:spPr>
        <p:txBody>
          <a:bodyPr>
            <a:noAutofit/>
          </a:bodyPr>
          <a:lstStyle/>
          <a:p>
            <a:r>
              <a:rPr lang="ru-RU" sz="2300" b="1" u="sng" dirty="0" smtClean="0">
                <a:solidFill>
                  <a:srgbClr val="002060"/>
                </a:solidFill>
              </a:rPr>
              <a:t>Всем ОУ необходимо:</a:t>
            </a:r>
          </a:p>
          <a:p>
            <a:r>
              <a:rPr lang="ru-RU" sz="2300" b="1" dirty="0" smtClean="0">
                <a:solidFill>
                  <a:srgbClr val="002060"/>
                </a:solidFill>
              </a:rPr>
              <a:t>1.Разработать и разместить на сайте ОУ новый порядок приема в 10 класс в соответствии с Постановлением – до 05.03.2026.</a:t>
            </a:r>
          </a:p>
          <a:p>
            <a:r>
              <a:rPr lang="ru-RU" sz="2300" b="1" dirty="0" smtClean="0">
                <a:solidFill>
                  <a:srgbClr val="002060"/>
                </a:solidFill>
              </a:rPr>
              <a:t>2. На родительских собраниях и классных часах довести порядок приема в ОУ – </a:t>
            </a:r>
            <a:r>
              <a:rPr lang="ru-RU" sz="2300" b="1" dirty="0" smtClean="0">
                <a:solidFill>
                  <a:srgbClr val="FF0000"/>
                </a:solidFill>
              </a:rPr>
              <a:t>ПОД РОСПИСЬ!!! До 04.03.2026</a:t>
            </a:r>
          </a:p>
          <a:p>
            <a:r>
              <a:rPr lang="ru-RU" sz="2300" b="1" dirty="0" smtClean="0">
                <a:solidFill>
                  <a:srgbClr val="002060"/>
                </a:solidFill>
              </a:rPr>
              <a:t>4. </a:t>
            </a:r>
            <a:r>
              <a:rPr lang="ru-RU" sz="2300" b="1" dirty="0">
                <a:solidFill>
                  <a:srgbClr val="002060"/>
                </a:solidFill>
              </a:rPr>
              <a:t>На родительских собраниях и классных часах </a:t>
            </a:r>
            <a:r>
              <a:rPr lang="ru-RU" sz="2300" b="1" dirty="0" smtClean="0">
                <a:solidFill>
                  <a:srgbClr val="002060"/>
                </a:solidFill>
              </a:rPr>
              <a:t>довести правила участия в эксперименте – </a:t>
            </a:r>
            <a:r>
              <a:rPr lang="ru-RU" sz="2300" b="1" dirty="0" smtClean="0">
                <a:solidFill>
                  <a:srgbClr val="FF0000"/>
                </a:solidFill>
              </a:rPr>
              <a:t>ПОД РОСПИСЬ!!! </a:t>
            </a:r>
            <a:r>
              <a:rPr lang="ru-RU" sz="2300" b="1" dirty="0">
                <a:solidFill>
                  <a:srgbClr val="FF0000"/>
                </a:solidFill>
              </a:rPr>
              <a:t>До </a:t>
            </a:r>
            <a:r>
              <a:rPr lang="ru-RU" sz="2300" b="1" dirty="0" smtClean="0">
                <a:solidFill>
                  <a:srgbClr val="FF0000"/>
                </a:solidFill>
              </a:rPr>
              <a:t>04.03.2026</a:t>
            </a:r>
            <a:endParaRPr lang="ru-RU" sz="2300" b="1" dirty="0" smtClean="0">
              <a:solidFill>
                <a:srgbClr val="002060"/>
              </a:solidFill>
            </a:endParaRPr>
          </a:p>
          <a:p>
            <a:r>
              <a:rPr lang="ru-RU" sz="2300" b="1" dirty="0" smtClean="0">
                <a:solidFill>
                  <a:srgbClr val="002060"/>
                </a:solidFill>
              </a:rPr>
              <a:t>5. Информировать, что продлен срок изменения перечня предметов до 1 апреля.</a:t>
            </a:r>
            <a:endParaRPr lang="ru-RU" sz="2300" b="1" dirty="0">
              <a:solidFill>
                <a:srgbClr val="FF0000"/>
              </a:solidFill>
            </a:endParaRPr>
          </a:p>
          <a:p>
            <a:r>
              <a:rPr lang="ru-RU" sz="2300" b="1" dirty="0" smtClean="0">
                <a:solidFill>
                  <a:srgbClr val="002060"/>
                </a:solidFill>
              </a:rPr>
              <a:t>6. </a:t>
            </a:r>
            <a:r>
              <a:rPr lang="ru-RU" sz="2300" b="1" dirty="0" smtClean="0">
                <a:solidFill>
                  <a:srgbClr val="FF0000"/>
                </a:solidFill>
              </a:rPr>
              <a:t>Протоколы родительских собраний и классных часов – сдать в РОО до 05.03.2026.</a:t>
            </a:r>
            <a:endParaRPr lang="ru-RU" sz="2300" b="1" dirty="0" smtClean="0">
              <a:solidFill>
                <a:srgbClr val="002060"/>
              </a:solidFill>
            </a:endParaRPr>
          </a:p>
          <a:p>
            <a:r>
              <a:rPr lang="ru-RU" sz="2300" b="1" dirty="0" smtClean="0">
                <a:solidFill>
                  <a:srgbClr val="002060"/>
                </a:solidFill>
              </a:rPr>
              <a:t>7. Собрать заявления желающих участвовать в эксперименте, подать реестр в РОО по форме до 10.03.2026 и далее </a:t>
            </a:r>
            <a:r>
              <a:rPr lang="ru-RU" sz="2300" b="1" dirty="0" err="1" smtClean="0">
                <a:solidFill>
                  <a:srgbClr val="002060"/>
                </a:solidFill>
              </a:rPr>
              <a:t>мониторить</a:t>
            </a:r>
            <a:r>
              <a:rPr lang="ru-RU" sz="2300" b="1" dirty="0" smtClean="0">
                <a:solidFill>
                  <a:srgbClr val="002060"/>
                </a:solidFill>
              </a:rPr>
              <a:t> ситуацию, оперативно предоставляя информацию в указанные сроки.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3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60648"/>
            <a:ext cx="8704967" cy="612068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086" y="68710"/>
            <a:ext cx="8501670" cy="747801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71"/>
              </a:spcBef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Действующая схема ГИА-9 (основная, без учета ГВЭ и ПА) – </a:t>
            </a:r>
            <a:r>
              <a:rPr lang="ru-RU" sz="2400" b="1" dirty="0" smtClean="0">
                <a:solidFill>
                  <a:srgbClr val="FF0000"/>
                </a:solidFill>
              </a:rPr>
              <a:t>продлен срок для изменения предметов  - до 1 апреля 2026 года</a:t>
            </a:r>
            <a:endParaRPr sz="2400" b="1" spc="-8" dirty="0">
              <a:solidFill>
                <a:srgbClr val="FF0000"/>
              </a:solidFill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20541" y="852483"/>
            <a:ext cx="4279441" cy="1900448"/>
            <a:chOff x="7104633" y="4687570"/>
            <a:chExt cx="3353435" cy="2181860"/>
          </a:xfrm>
        </p:grpSpPr>
        <p:sp>
          <p:nvSpPr>
            <p:cNvPr id="26" name="object 26"/>
            <p:cNvSpPr/>
            <p:nvPr/>
          </p:nvSpPr>
          <p:spPr>
            <a:xfrm>
              <a:off x="7114793" y="4697730"/>
              <a:ext cx="3333115" cy="2161540"/>
            </a:xfrm>
            <a:custGeom>
              <a:avLst/>
              <a:gdLst/>
              <a:ahLst/>
              <a:cxnLst/>
              <a:rect l="l" t="t" r="r" b="b"/>
              <a:pathLst>
                <a:path w="3333115" h="2161540">
                  <a:moveTo>
                    <a:pt x="2610738" y="0"/>
                  </a:moveTo>
                  <a:lnTo>
                    <a:pt x="2610738" y="189230"/>
                  </a:lnTo>
                  <a:lnTo>
                    <a:pt x="0" y="189230"/>
                  </a:lnTo>
                  <a:lnTo>
                    <a:pt x="0" y="1971852"/>
                  </a:lnTo>
                  <a:lnTo>
                    <a:pt x="2610738" y="1971852"/>
                  </a:lnTo>
                  <a:lnTo>
                    <a:pt x="2610738" y="2161031"/>
                  </a:lnTo>
                  <a:lnTo>
                    <a:pt x="3332987" y="1080516"/>
                  </a:lnTo>
                  <a:lnTo>
                    <a:pt x="26107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114793" y="4697730"/>
              <a:ext cx="3333115" cy="2161540"/>
            </a:xfrm>
            <a:custGeom>
              <a:avLst/>
              <a:gdLst/>
              <a:ahLst/>
              <a:cxnLst/>
              <a:rect l="l" t="t" r="r" b="b"/>
              <a:pathLst>
                <a:path w="3333115" h="2161540">
                  <a:moveTo>
                    <a:pt x="0" y="189230"/>
                  </a:moveTo>
                  <a:lnTo>
                    <a:pt x="2610738" y="189230"/>
                  </a:lnTo>
                  <a:lnTo>
                    <a:pt x="2610738" y="0"/>
                  </a:lnTo>
                  <a:lnTo>
                    <a:pt x="3332987" y="1080516"/>
                  </a:lnTo>
                  <a:lnTo>
                    <a:pt x="2610738" y="2161031"/>
                  </a:lnTo>
                  <a:lnTo>
                    <a:pt x="2610738" y="1971852"/>
                  </a:lnTo>
                  <a:lnTo>
                    <a:pt x="0" y="1971852"/>
                  </a:lnTo>
                  <a:lnTo>
                    <a:pt x="0" y="189230"/>
                  </a:lnTo>
                  <a:close/>
                </a:path>
              </a:pathLst>
            </a:custGeom>
            <a:ln w="1981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24493" y="1068644"/>
            <a:ext cx="4285263" cy="1745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600" b="1" dirty="0">
                <a:latin typeface="Tahoma"/>
                <a:cs typeface="Tahoma"/>
              </a:rPr>
              <a:t>СПО:</a:t>
            </a:r>
            <a:r>
              <a:rPr sz="1600" b="1" spc="-3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основной</a:t>
            </a:r>
            <a:r>
              <a:rPr sz="1600" spc="-23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конкурс</a:t>
            </a:r>
            <a:r>
              <a:rPr sz="1600" spc="-26" dirty="0">
                <a:latin typeface="Tahoma"/>
                <a:cs typeface="Tahoma"/>
              </a:rPr>
              <a:t> </a:t>
            </a:r>
            <a:r>
              <a:rPr sz="1600" spc="-8" dirty="0">
                <a:latin typeface="Tahoma"/>
                <a:cs typeface="Tahoma"/>
              </a:rPr>
              <a:t>аттестатов</a:t>
            </a:r>
            <a:endParaRPr sz="1600" dirty="0">
              <a:latin typeface="Tahoma"/>
              <a:cs typeface="Tahoma"/>
            </a:endParaRPr>
          </a:p>
          <a:p>
            <a:pPr marL="164783" marR="160496" algn="ctr"/>
            <a:r>
              <a:rPr sz="1600" b="1" dirty="0">
                <a:latin typeface="Tahoma"/>
                <a:cs typeface="Tahoma"/>
              </a:rPr>
              <a:t>10</a:t>
            </a:r>
            <a:r>
              <a:rPr sz="1600" b="1" spc="-11" dirty="0">
                <a:latin typeface="Tahoma"/>
                <a:cs typeface="Tahoma"/>
              </a:rPr>
              <a:t> </a:t>
            </a:r>
            <a:r>
              <a:rPr sz="1600" b="1" spc="-8" dirty="0">
                <a:latin typeface="Tahoma"/>
                <a:cs typeface="Tahoma"/>
              </a:rPr>
              <a:t>общеобразовательный класс:</a:t>
            </a:r>
            <a:endParaRPr sz="1600" dirty="0">
              <a:latin typeface="Tahoma"/>
              <a:cs typeface="Tahoma"/>
            </a:endParaRPr>
          </a:p>
          <a:p>
            <a:pPr marL="476" algn="ctr"/>
            <a:r>
              <a:rPr sz="1600" dirty="0">
                <a:latin typeface="Tahoma"/>
                <a:cs typeface="Tahoma"/>
              </a:rPr>
              <a:t>балл</a:t>
            </a:r>
            <a:r>
              <a:rPr sz="1600" spc="-23" dirty="0">
                <a:latin typeface="Tahoma"/>
                <a:cs typeface="Tahoma"/>
              </a:rPr>
              <a:t> </a:t>
            </a:r>
            <a:r>
              <a:rPr sz="1600" spc="-8" dirty="0">
                <a:latin typeface="Tahoma"/>
                <a:cs typeface="Tahoma"/>
              </a:rPr>
              <a:t>аттестата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10</a:t>
            </a:r>
            <a:r>
              <a:rPr sz="1600" b="1" spc="-34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профильный</a:t>
            </a:r>
            <a:r>
              <a:rPr sz="1600" b="1" spc="-23" dirty="0">
                <a:latin typeface="Tahoma"/>
                <a:cs typeface="Tahoma"/>
              </a:rPr>
              <a:t> </a:t>
            </a:r>
            <a:r>
              <a:rPr sz="1600" b="1" spc="-8" dirty="0">
                <a:latin typeface="Tahoma"/>
                <a:cs typeface="Tahoma"/>
              </a:rPr>
              <a:t>класс:</a:t>
            </a:r>
            <a:endParaRPr sz="1600" dirty="0">
              <a:latin typeface="Tahoma"/>
              <a:cs typeface="Tahoma"/>
            </a:endParaRPr>
          </a:p>
          <a:p>
            <a:pPr marL="24288" algn="ctr">
              <a:spcBef>
                <a:spcPts val="75"/>
              </a:spcBef>
            </a:pPr>
            <a:r>
              <a:rPr sz="1600" dirty="0" err="1">
                <a:latin typeface="Tahoma"/>
                <a:cs typeface="Tahoma"/>
              </a:rPr>
              <a:t>балл</a:t>
            </a:r>
            <a:r>
              <a:rPr sz="1600" spc="-19" dirty="0">
                <a:latin typeface="Tahoma"/>
                <a:cs typeface="Tahoma"/>
              </a:rPr>
              <a:t> </a:t>
            </a:r>
            <a:r>
              <a:rPr sz="1600" spc="-8" dirty="0" err="1" smtClean="0">
                <a:latin typeface="Tahoma"/>
                <a:cs typeface="Tahoma"/>
              </a:rPr>
              <a:t>аттестата</a:t>
            </a:r>
            <a:r>
              <a:rPr lang="ru-RU" sz="1600" spc="-8" dirty="0">
                <a:latin typeface="Tahoma"/>
                <a:cs typeface="Tahoma"/>
              </a:rPr>
              <a:t>+</a:t>
            </a:r>
            <a:r>
              <a:rPr lang="ru-RU" sz="1600" dirty="0" smtClean="0">
                <a:latin typeface="Tahoma"/>
                <a:cs typeface="Tahoma"/>
              </a:rPr>
              <a:t>учет</a:t>
            </a:r>
            <a:r>
              <a:rPr lang="ru-RU" sz="1600" spc="-26" dirty="0" smtClean="0">
                <a:latin typeface="Tahoma"/>
                <a:cs typeface="Tahoma"/>
              </a:rPr>
              <a:t> </a:t>
            </a:r>
            <a:r>
              <a:rPr lang="ru-RU" sz="1600" dirty="0">
                <a:latin typeface="Tahoma"/>
                <a:cs typeface="Tahoma"/>
              </a:rPr>
              <a:t>результата</a:t>
            </a:r>
            <a:r>
              <a:rPr lang="ru-RU" sz="1600" spc="-30" dirty="0">
                <a:latin typeface="Tahoma"/>
                <a:cs typeface="Tahoma"/>
              </a:rPr>
              <a:t> </a:t>
            </a:r>
            <a:r>
              <a:rPr lang="ru-RU" sz="1600" dirty="0">
                <a:latin typeface="Tahoma"/>
                <a:cs typeface="Tahoma"/>
              </a:rPr>
              <a:t>ОГЭ</a:t>
            </a:r>
            <a:r>
              <a:rPr lang="ru-RU" sz="1600" spc="-23" dirty="0">
                <a:latin typeface="Tahoma"/>
                <a:cs typeface="Tahoma"/>
              </a:rPr>
              <a:t> </a:t>
            </a:r>
            <a:r>
              <a:rPr lang="ru-RU" sz="1600" spc="-23" dirty="0" smtClean="0">
                <a:latin typeface="Tahoma"/>
                <a:cs typeface="Tahoma"/>
              </a:rPr>
              <a:t/>
            </a:r>
            <a:br>
              <a:rPr lang="ru-RU" sz="1600" spc="-23" dirty="0" smtClean="0">
                <a:latin typeface="Tahoma"/>
                <a:cs typeface="Tahoma"/>
              </a:rPr>
            </a:br>
            <a:r>
              <a:rPr lang="ru-RU" sz="1600" spc="-19" dirty="0" smtClean="0">
                <a:latin typeface="Tahoma"/>
                <a:cs typeface="Tahoma"/>
              </a:rPr>
              <a:t>по</a:t>
            </a:r>
            <a:r>
              <a:rPr lang="ru-RU" sz="1600" dirty="0" smtClean="0">
                <a:latin typeface="Tahoma"/>
                <a:cs typeface="Tahoma"/>
              </a:rPr>
              <a:t> профильным</a:t>
            </a:r>
            <a:r>
              <a:rPr lang="ru-RU" sz="1600" spc="-41" dirty="0" smtClean="0">
                <a:latin typeface="Tahoma"/>
                <a:cs typeface="Tahoma"/>
              </a:rPr>
              <a:t> </a:t>
            </a:r>
            <a:r>
              <a:rPr lang="ru-RU" sz="1600" spc="-8" dirty="0">
                <a:latin typeface="Tahoma"/>
                <a:cs typeface="Tahoma"/>
              </a:rPr>
              <a:t>предметам</a:t>
            </a:r>
            <a:endParaRPr lang="ru-RU" sz="16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endParaRPr sz="1600" dirty="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28531" y="7788240"/>
            <a:ext cx="1978343" cy="554831"/>
            <a:chOff x="1078738" y="5795517"/>
            <a:chExt cx="2637790" cy="739775"/>
          </a:xfrm>
        </p:grpSpPr>
        <p:sp>
          <p:nvSpPr>
            <p:cNvPr id="40" name="object 40"/>
            <p:cNvSpPr/>
            <p:nvPr/>
          </p:nvSpPr>
          <p:spPr>
            <a:xfrm>
              <a:off x="3026664" y="5969507"/>
              <a:ext cx="689610" cy="160020"/>
            </a:xfrm>
            <a:custGeom>
              <a:avLst/>
              <a:gdLst/>
              <a:ahLst/>
              <a:cxnLst/>
              <a:rect l="l" t="t" r="r" b="b"/>
              <a:pathLst>
                <a:path w="689610" h="160020">
                  <a:moveTo>
                    <a:pt x="80010" y="0"/>
                  </a:move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09"/>
                  </a:lnTo>
                  <a:lnTo>
                    <a:pt x="6286" y="111151"/>
                  </a:lnTo>
                  <a:lnTo>
                    <a:pt x="23431" y="136583"/>
                  </a:lnTo>
                  <a:lnTo>
                    <a:pt x="48863" y="153731"/>
                  </a:lnTo>
                  <a:lnTo>
                    <a:pt x="80010" y="160019"/>
                  </a:lnTo>
                  <a:lnTo>
                    <a:pt x="111156" y="153731"/>
                  </a:lnTo>
                  <a:lnTo>
                    <a:pt x="136588" y="136583"/>
                  </a:lnTo>
                  <a:lnTo>
                    <a:pt x="153733" y="111151"/>
                  </a:lnTo>
                  <a:lnTo>
                    <a:pt x="154636" y="106679"/>
                  </a:lnTo>
                  <a:lnTo>
                    <a:pt x="80010" y="106679"/>
                  </a:lnTo>
                  <a:lnTo>
                    <a:pt x="80010" y="53339"/>
                  </a:lnTo>
                  <a:lnTo>
                    <a:pt x="154637" y="53339"/>
                  </a:lnTo>
                  <a:lnTo>
                    <a:pt x="153733" y="48863"/>
                  </a:lnTo>
                  <a:lnTo>
                    <a:pt x="136588" y="23431"/>
                  </a:lnTo>
                  <a:lnTo>
                    <a:pt x="111156" y="6286"/>
                  </a:lnTo>
                  <a:lnTo>
                    <a:pt x="80010" y="0"/>
                  </a:lnTo>
                  <a:close/>
                </a:path>
                <a:path w="689610" h="160020">
                  <a:moveTo>
                    <a:pt x="422656" y="26669"/>
                  </a:moveTo>
                  <a:lnTo>
                    <a:pt x="422656" y="133349"/>
                  </a:lnTo>
                  <a:lnTo>
                    <a:pt x="556006" y="106679"/>
                  </a:lnTo>
                  <a:lnTo>
                    <a:pt x="449325" y="106679"/>
                  </a:lnTo>
                  <a:lnTo>
                    <a:pt x="449325" y="53339"/>
                  </a:lnTo>
                  <a:lnTo>
                    <a:pt x="556005" y="53339"/>
                  </a:lnTo>
                  <a:lnTo>
                    <a:pt x="422656" y="26669"/>
                  </a:lnTo>
                  <a:close/>
                </a:path>
                <a:path w="689610" h="160020">
                  <a:moveTo>
                    <a:pt x="154637" y="53339"/>
                  </a:moveTo>
                  <a:lnTo>
                    <a:pt x="80010" y="53339"/>
                  </a:lnTo>
                  <a:lnTo>
                    <a:pt x="80010" y="106679"/>
                  </a:lnTo>
                  <a:lnTo>
                    <a:pt x="154636" y="106679"/>
                  </a:lnTo>
                  <a:lnTo>
                    <a:pt x="160019" y="80009"/>
                  </a:lnTo>
                  <a:lnTo>
                    <a:pt x="154637" y="53339"/>
                  </a:lnTo>
                  <a:close/>
                </a:path>
                <a:path w="689610" h="160020">
                  <a:moveTo>
                    <a:pt x="422656" y="53339"/>
                  </a:moveTo>
                  <a:lnTo>
                    <a:pt x="154637" y="53339"/>
                  </a:lnTo>
                  <a:lnTo>
                    <a:pt x="160019" y="80009"/>
                  </a:lnTo>
                  <a:lnTo>
                    <a:pt x="154636" y="106679"/>
                  </a:lnTo>
                  <a:lnTo>
                    <a:pt x="422656" y="106679"/>
                  </a:lnTo>
                  <a:lnTo>
                    <a:pt x="422656" y="53339"/>
                  </a:lnTo>
                  <a:close/>
                </a:path>
                <a:path w="689610" h="160020">
                  <a:moveTo>
                    <a:pt x="556005" y="53339"/>
                  </a:moveTo>
                  <a:lnTo>
                    <a:pt x="449325" y="53339"/>
                  </a:lnTo>
                  <a:lnTo>
                    <a:pt x="449325" y="106679"/>
                  </a:lnTo>
                  <a:lnTo>
                    <a:pt x="556006" y="106679"/>
                  </a:lnTo>
                  <a:lnTo>
                    <a:pt x="689356" y="80009"/>
                  </a:lnTo>
                  <a:lnTo>
                    <a:pt x="556005" y="5333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088898" y="5805677"/>
              <a:ext cx="2025650" cy="719455"/>
            </a:xfrm>
            <a:custGeom>
              <a:avLst/>
              <a:gdLst/>
              <a:ahLst/>
              <a:cxnLst/>
              <a:rect l="l" t="t" r="r" b="b"/>
              <a:pathLst>
                <a:path w="2025650" h="719454">
                  <a:moveTo>
                    <a:pt x="1905508" y="0"/>
                  </a:moveTo>
                  <a:lnTo>
                    <a:pt x="119888" y="0"/>
                  </a:lnTo>
                  <a:lnTo>
                    <a:pt x="73225" y="9422"/>
                  </a:lnTo>
                  <a:lnTo>
                    <a:pt x="35117" y="35117"/>
                  </a:lnTo>
                  <a:lnTo>
                    <a:pt x="9422" y="73225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2" y="646102"/>
                  </a:lnTo>
                  <a:lnTo>
                    <a:pt x="35117" y="684210"/>
                  </a:lnTo>
                  <a:lnTo>
                    <a:pt x="73225" y="709905"/>
                  </a:lnTo>
                  <a:lnTo>
                    <a:pt x="119888" y="719328"/>
                  </a:lnTo>
                  <a:lnTo>
                    <a:pt x="1905508" y="719328"/>
                  </a:lnTo>
                  <a:lnTo>
                    <a:pt x="1952154" y="709905"/>
                  </a:lnTo>
                  <a:lnTo>
                    <a:pt x="1990264" y="684210"/>
                  </a:lnTo>
                  <a:lnTo>
                    <a:pt x="2015968" y="646102"/>
                  </a:lnTo>
                  <a:lnTo>
                    <a:pt x="2025396" y="599440"/>
                  </a:lnTo>
                  <a:lnTo>
                    <a:pt x="2025396" y="119888"/>
                  </a:lnTo>
                  <a:lnTo>
                    <a:pt x="2015968" y="73225"/>
                  </a:lnTo>
                  <a:lnTo>
                    <a:pt x="1990264" y="35117"/>
                  </a:lnTo>
                  <a:lnTo>
                    <a:pt x="1952154" y="9422"/>
                  </a:lnTo>
                  <a:lnTo>
                    <a:pt x="1905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8898" y="5805677"/>
              <a:ext cx="2025650" cy="719455"/>
            </a:xfrm>
            <a:custGeom>
              <a:avLst/>
              <a:gdLst/>
              <a:ahLst/>
              <a:cxnLst/>
              <a:rect l="l" t="t" r="r" b="b"/>
              <a:pathLst>
                <a:path w="2025650" h="719454">
                  <a:moveTo>
                    <a:pt x="0" y="119888"/>
                  </a:moveTo>
                  <a:lnTo>
                    <a:pt x="9422" y="73225"/>
                  </a:lnTo>
                  <a:lnTo>
                    <a:pt x="35117" y="35117"/>
                  </a:lnTo>
                  <a:lnTo>
                    <a:pt x="73225" y="9422"/>
                  </a:lnTo>
                  <a:lnTo>
                    <a:pt x="119888" y="0"/>
                  </a:lnTo>
                  <a:lnTo>
                    <a:pt x="1905508" y="0"/>
                  </a:lnTo>
                  <a:lnTo>
                    <a:pt x="1952154" y="9422"/>
                  </a:lnTo>
                  <a:lnTo>
                    <a:pt x="1990264" y="35117"/>
                  </a:lnTo>
                  <a:lnTo>
                    <a:pt x="2015968" y="73225"/>
                  </a:lnTo>
                  <a:lnTo>
                    <a:pt x="2025396" y="119888"/>
                  </a:lnTo>
                  <a:lnTo>
                    <a:pt x="2025396" y="599440"/>
                  </a:lnTo>
                  <a:lnTo>
                    <a:pt x="2015968" y="646102"/>
                  </a:lnTo>
                  <a:lnTo>
                    <a:pt x="1990264" y="684210"/>
                  </a:lnTo>
                  <a:lnTo>
                    <a:pt x="1952154" y="709905"/>
                  </a:lnTo>
                  <a:lnTo>
                    <a:pt x="1905508" y="719328"/>
                  </a:lnTo>
                  <a:lnTo>
                    <a:pt x="119888" y="719328"/>
                  </a:lnTo>
                  <a:lnTo>
                    <a:pt x="73225" y="709905"/>
                  </a:lnTo>
                  <a:lnTo>
                    <a:pt x="35117" y="684210"/>
                  </a:lnTo>
                  <a:lnTo>
                    <a:pt x="9422" y="646102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1981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50746" y="7832531"/>
            <a:ext cx="1250156" cy="4584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" algn="ctr">
              <a:lnSpc>
                <a:spcPts val="1260"/>
              </a:lnSpc>
              <a:spcBef>
                <a:spcPts val="75"/>
              </a:spcBef>
            </a:pPr>
            <a:r>
              <a:rPr sz="1050" b="1" dirty="0">
                <a:latin typeface="Tahoma"/>
                <a:cs typeface="Tahoma"/>
              </a:rPr>
              <a:t>все</a:t>
            </a:r>
            <a:r>
              <a:rPr sz="1050" b="1" spc="-23" dirty="0">
                <a:latin typeface="Tahoma"/>
                <a:cs typeface="Tahoma"/>
              </a:rPr>
              <a:t> </a:t>
            </a:r>
            <a:r>
              <a:rPr sz="1050" b="1" spc="-8" dirty="0">
                <a:latin typeface="Tahoma"/>
                <a:cs typeface="Tahoma"/>
              </a:rPr>
              <a:t>предметы</a:t>
            </a:r>
            <a:endParaRPr sz="1050" dirty="0">
              <a:latin typeface="Tahoma"/>
              <a:cs typeface="Tahoma"/>
            </a:endParaRPr>
          </a:p>
          <a:p>
            <a:pPr marL="9525" marR="3810" algn="ctr">
              <a:lnSpc>
                <a:spcPts val="1080"/>
              </a:lnSpc>
              <a:spcBef>
                <a:spcPts val="38"/>
              </a:spcBef>
            </a:pPr>
            <a:r>
              <a:rPr sz="900" dirty="0">
                <a:latin typeface="Tahoma"/>
                <a:cs typeface="Tahoma"/>
              </a:rPr>
              <a:t>(не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ниже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8" dirty="0">
                <a:latin typeface="Tahoma"/>
                <a:cs typeface="Tahoma"/>
              </a:rPr>
              <a:t>минимальных баллов)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6981" y="857251"/>
            <a:ext cx="1438963" cy="156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marR="3810" indent="9049">
              <a:spcBef>
                <a:spcPts val="75"/>
              </a:spcBef>
            </a:pPr>
            <a:r>
              <a:rPr lang="ru-RU" sz="1400" b="1" dirty="0" smtClean="0">
                <a:latin typeface="Tahoma"/>
                <a:cs typeface="Tahoma"/>
              </a:rPr>
              <a:t>Основной период: 4</a:t>
            </a:r>
            <a:r>
              <a:rPr lang="ru-RU" sz="1400" b="1" spc="-8" dirty="0" smtClean="0">
                <a:latin typeface="Tahoma"/>
                <a:cs typeface="Tahoma"/>
              </a:rPr>
              <a:t> предмета </a:t>
            </a:r>
            <a:r>
              <a:rPr lang="ru-RU" sz="1400" spc="-8" dirty="0" smtClean="0">
                <a:latin typeface="Tahoma"/>
                <a:cs typeface="Tahoma"/>
              </a:rPr>
              <a:t>(</a:t>
            </a:r>
            <a:r>
              <a:rPr lang="ru-RU" sz="1400" dirty="0" smtClean="0">
                <a:latin typeface="Tahoma"/>
                <a:cs typeface="Tahoma"/>
              </a:rPr>
              <a:t>русский</a:t>
            </a:r>
            <a:r>
              <a:rPr lang="ru-RU" sz="1400" spc="-30" dirty="0" smtClean="0">
                <a:latin typeface="Tahoma"/>
                <a:cs typeface="Tahoma"/>
              </a:rPr>
              <a:t> </a:t>
            </a:r>
            <a:r>
              <a:rPr lang="ru-RU" sz="1400" spc="-8" dirty="0">
                <a:latin typeface="Tahoma"/>
                <a:cs typeface="Tahoma"/>
              </a:rPr>
              <a:t>язык, математика</a:t>
            </a:r>
            <a:endParaRPr lang="ru-RU" sz="1400" dirty="0">
              <a:latin typeface="Tahoma"/>
              <a:cs typeface="Tahoma"/>
            </a:endParaRPr>
          </a:p>
          <a:p>
            <a:pPr marL="19526"/>
            <a:r>
              <a:rPr lang="ru-RU" sz="1400" dirty="0">
                <a:latin typeface="Tahoma"/>
                <a:cs typeface="Tahoma"/>
              </a:rPr>
              <a:t>+</a:t>
            </a:r>
            <a:r>
              <a:rPr lang="ru-RU" sz="1400" spc="-11" dirty="0">
                <a:latin typeface="Tahoma"/>
                <a:cs typeface="Tahoma"/>
              </a:rPr>
              <a:t> </a:t>
            </a:r>
            <a:r>
              <a:rPr lang="ru-RU" sz="1400" dirty="0">
                <a:latin typeface="Tahoma"/>
                <a:cs typeface="Tahoma"/>
              </a:rPr>
              <a:t>2</a:t>
            </a:r>
            <a:r>
              <a:rPr lang="ru-RU" sz="1400" spc="-8" dirty="0">
                <a:latin typeface="Tahoma"/>
                <a:cs typeface="Tahoma"/>
              </a:rPr>
              <a:t> предмета</a:t>
            </a:r>
            <a:endParaRPr lang="ru-RU" sz="1400" dirty="0">
              <a:latin typeface="Tahoma"/>
              <a:cs typeface="Tahoma"/>
            </a:endParaRPr>
          </a:p>
          <a:p>
            <a:pPr marL="147638"/>
            <a:r>
              <a:rPr lang="ru-RU" sz="1400" dirty="0">
                <a:latin typeface="Tahoma"/>
                <a:cs typeface="Tahoma"/>
              </a:rPr>
              <a:t>по</a:t>
            </a:r>
            <a:r>
              <a:rPr lang="ru-RU" sz="1400" spc="-11" dirty="0">
                <a:latin typeface="Tahoma"/>
                <a:cs typeface="Tahoma"/>
              </a:rPr>
              <a:t> </a:t>
            </a:r>
            <a:r>
              <a:rPr lang="ru-RU" sz="1400" spc="-8" dirty="0" smtClean="0">
                <a:latin typeface="Tahoma"/>
                <a:cs typeface="Tahoma"/>
              </a:rPr>
              <a:t>выбору)</a:t>
            </a:r>
            <a:endParaRPr lang="ru-RU" sz="1400" dirty="0">
              <a:latin typeface="Tahoma"/>
              <a:cs typeface="Tahoma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1595770" y="1915235"/>
            <a:ext cx="1396200" cy="264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73" idx="1"/>
          </p:cNvCxnSpPr>
          <p:nvPr/>
        </p:nvCxnSpPr>
        <p:spPr>
          <a:xfrm>
            <a:off x="1552761" y="2389074"/>
            <a:ext cx="4127536" cy="19304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660061" y="1241153"/>
            <a:ext cx="1331909" cy="523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Сдано </a:t>
            </a:r>
          </a:p>
          <a:p>
            <a:pPr algn="ctr"/>
            <a:r>
              <a:rPr lang="ru-RU" dirty="0" smtClean="0"/>
              <a:t>4 предмета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28141" y="1442123"/>
            <a:ext cx="1358092" cy="62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Аттестат + справка о результатах ОГЭ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>
            <a:stCxn id="62" idx="3"/>
          </p:cNvCxnSpPr>
          <p:nvPr/>
        </p:nvCxnSpPr>
        <p:spPr>
          <a:xfrm>
            <a:off x="4369626" y="1876529"/>
            <a:ext cx="454212" cy="8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82800" y="2519730"/>
            <a:ext cx="1379712" cy="523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Получена </a:t>
            </a:r>
          </a:p>
          <a:p>
            <a:pPr algn="ctr"/>
            <a:r>
              <a:rPr lang="ru-RU" dirty="0" smtClean="0"/>
              <a:t>3 или 4 «2»</a:t>
            </a:r>
            <a:endParaRPr lang="ru-RU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836151" y="2383635"/>
            <a:ext cx="13735" cy="24559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216058" y="3215345"/>
            <a:ext cx="1379712" cy="523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Получена </a:t>
            </a:r>
          </a:p>
          <a:p>
            <a:pPr algn="ctr"/>
            <a:r>
              <a:rPr lang="ru-RU" dirty="0" smtClean="0"/>
              <a:t>1 или 2 «2»</a:t>
            </a:r>
            <a:endParaRPr lang="ru-RU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18384" y="4839587"/>
            <a:ext cx="24833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Резервные сроки основного периода (июнь-июль)</a:t>
            </a:r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680297" y="3862278"/>
            <a:ext cx="2483354" cy="914400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Дополнительный период (сентябрь)</a:t>
            </a:r>
            <a:endParaRPr lang="ru-RU" dirty="0"/>
          </a:p>
        </p:txBody>
      </p:sp>
      <p:cxnSp>
        <p:nvCxnSpPr>
          <p:cNvPr id="74" name="Прямая со стрелкой 73"/>
          <p:cNvCxnSpPr>
            <a:stCxn id="73" idx="0"/>
          </p:cNvCxnSpPr>
          <p:nvPr/>
        </p:nvCxnSpPr>
        <p:spPr>
          <a:xfrm flipH="1" flipV="1">
            <a:off x="3845447" y="2067807"/>
            <a:ext cx="3076527" cy="1794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72" idx="3"/>
          </p:cNvCxnSpPr>
          <p:nvPr/>
        </p:nvCxnSpPr>
        <p:spPr>
          <a:xfrm flipV="1">
            <a:off x="2901738" y="4476652"/>
            <a:ext cx="2791524" cy="8201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72" idx="0"/>
            <a:endCxn id="62" idx="2"/>
          </p:cNvCxnSpPr>
          <p:nvPr/>
        </p:nvCxnSpPr>
        <p:spPr>
          <a:xfrm flipV="1">
            <a:off x="1660061" y="2069626"/>
            <a:ext cx="2047126" cy="27699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2007815" y="3742063"/>
            <a:ext cx="888828" cy="3666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Сдал</a:t>
            </a:r>
            <a:endParaRPr lang="ru-RU" sz="1400" b="1" dirty="0"/>
          </a:p>
        </p:txBody>
      </p:sp>
      <p:sp>
        <p:nvSpPr>
          <p:cNvPr id="52" name="Овал 51"/>
          <p:cNvSpPr/>
          <p:nvPr/>
        </p:nvSpPr>
        <p:spPr>
          <a:xfrm>
            <a:off x="5144408" y="2971809"/>
            <a:ext cx="888828" cy="3666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Сдал</a:t>
            </a:r>
            <a:endParaRPr lang="ru-RU" sz="14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693262" y="5753987"/>
            <a:ext cx="2483354" cy="914400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Повторный курс обучения</a:t>
            </a:r>
            <a:endParaRPr lang="ru-RU" dirty="0"/>
          </a:p>
        </p:txBody>
      </p:sp>
      <p:cxnSp>
        <p:nvCxnSpPr>
          <p:cNvPr id="60" name="Прямая со стрелкой 59"/>
          <p:cNvCxnSpPr>
            <a:stCxn id="73" idx="2"/>
            <a:endCxn id="57" idx="0"/>
          </p:cNvCxnSpPr>
          <p:nvPr/>
        </p:nvCxnSpPr>
        <p:spPr>
          <a:xfrm>
            <a:off x="6921974" y="4776678"/>
            <a:ext cx="12965" cy="9773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3677121" y="4724973"/>
            <a:ext cx="1146717" cy="3864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сдал</a:t>
            </a:r>
            <a:endParaRPr lang="ru-RU" sz="1400" b="1" dirty="0"/>
          </a:p>
        </p:txBody>
      </p:sp>
      <p:sp>
        <p:nvSpPr>
          <p:cNvPr id="78" name="Овал 77"/>
          <p:cNvSpPr/>
          <p:nvPr/>
        </p:nvSpPr>
        <p:spPr>
          <a:xfrm>
            <a:off x="5835758" y="4909921"/>
            <a:ext cx="2172432" cy="5285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сдал (справка об обучении)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0996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164" y="107268"/>
            <a:ext cx="8501670" cy="870912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71"/>
              </a:spcBef>
            </a:pP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sz="2800" b="1" spc="-64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проведении</a:t>
            </a:r>
            <a:r>
              <a:rPr sz="2800" b="1" spc="-34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эксперимента</a:t>
            </a:r>
            <a:r>
              <a:rPr sz="2800" b="1" spc="-3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по</a:t>
            </a:r>
            <a:r>
              <a:rPr sz="2800" b="1" spc="-53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расширению</a:t>
            </a:r>
            <a:r>
              <a:rPr sz="2800" b="1" spc="-4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доступности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среднего</a:t>
            </a:r>
            <a:r>
              <a:rPr sz="2800" b="1" spc="-83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профессионального</a:t>
            </a:r>
            <a:r>
              <a:rPr sz="2800" b="1" spc="-68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828531" y="7788240"/>
            <a:ext cx="1978343" cy="554831"/>
            <a:chOff x="1078738" y="5795517"/>
            <a:chExt cx="2637790" cy="739775"/>
          </a:xfrm>
        </p:grpSpPr>
        <p:sp>
          <p:nvSpPr>
            <p:cNvPr id="40" name="object 40"/>
            <p:cNvSpPr/>
            <p:nvPr/>
          </p:nvSpPr>
          <p:spPr>
            <a:xfrm>
              <a:off x="3026664" y="5969507"/>
              <a:ext cx="689610" cy="160020"/>
            </a:xfrm>
            <a:custGeom>
              <a:avLst/>
              <a:gdLst/>
              <a:ahLst/>
              <a:cxnLst/>
              <a:rect l="l" t="t" r="r" b="b"/>
              <a:pathLst>
                <a:path w="689610" h="160020">
                  <a:moveTo>
                    <a:pt x="80010" y="0"/>
                  </a:move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09"/>
                  </a:lnTo>
                  <a:lnTo>
                    <a:pt x="6286" y="111151"/>
                  </a:lnTo>
                  <a:lnTo>
                    <a:pt x="23431" y="136583"/>
                  </a:lnTo>
                  <a:lnTo>
                    <a:pt x="48863" y="153731"/>
                  </a:lnTo>
                  <a:lnTo>
                    <a:pt x="80010" y="160019"/>
                  </a:lnTo>
                  <a:lnTo>
                    <a:pt x="111156" y="153731"/>
                  </a:lnTo>
                  <a:lnTo>
                    <a:pt x="136588" y="136583"/>
                  </a:lnTo>
                  <a:lnTo>
                    <a:pt x="153733" y="111151"/>
                  </a:lnTo>
                  <a:lnTo>
                    <a:pt x="154636" y="106679"/>
                  </a:lnTo>
                  <a:lnTo>
                    <a:pt x="80010" y="106679"/>
                  </a:lnTo>
                  <a:lnTo>
                    <a:pt x="80010" y="53339"/>
                  </a:lnTo>
                  <a:lnTo>
                    <a:pt x="154637" y="53339"/>
                  </a:lnTo>
                  <a:lnTo>
                    <a:pt x="153733" y="48863"/>
                  </a:lnTo>
                  <a:lnTo>
                    <a:pt x="136588" y="23431"/>
                  </a:lnTo>
                  <a:lnTo>
                    <a:pt x="111156" y="6286"/>
                  </a:lnTo>
                  <a:lnTo>
                    <a:pt x="80010" y="0"/>
                  </a:lnTo>
                  <a:close/>
                </a:path>
                <a:path w="689610" h="160020">
                  <a:moveTo>
                    <a:pt x="422656" y="26669"/>
                  </a:moveTo>
                  <a:lnTo>
                    <a:pt x="422656" y="133349"/>
                  </a:lnTo>
                  <a:lnTo>
                    <a:pt x="556006" y="106679"/>
                  </a:lnTo>
                  <a:lnTo>
                    <a:pt x="449325" y="106679"/>
                  </a:lnTo>
                  <a:lnTo>
                    <a:pt x="449325" y="53339"/>
                  </a:lnTo>
                  <a:lnTo>
                    <a:pt x="556005" y="53339"/>
                  </a:lnTo>
                  <a:lnTo>
                    <a:pt x="422656" y="26669"/>
                  </a:lnTo>
                  <a:close/>
                </a:path>
                <a:path w="689610" h="160020">
                  <a:moveTo>
                    <a:pt x="154637" y="53339"/>
                  </a:moveTo>
                  <a:lnTo>
                    <a:pt x="80010" y="53339"/>
                  </a:lnTo>
                  <a:lnTo>
                    <a:pt x="80010" y="106679"/>
                  </a:lnTo>
                  <a:lnTo>
                    <a:pt x="154636" y="106679"/>
                  </a:lnTo>
                  <a:lnTo>
                    <a:pt x="160019" y="80009"/>
                  </a:lnTo>
                  <a:lnTo>
                    <a:pt x="154637" y="53339"/>
                  </a:lnTo>
                  <a:close/>
                </a:path>
                <a:path w="689610" h="160020">
                  <a:moveTo>
                    <a:pt x="422656" y="53339"/>
                  </a:moveTo>
                  <a:lnTo>
                    <a:pt x="154637" y="53339"/>
                  </a:lnTo>
                  <a:lnTo>
                    <a:pt x="160019" y="80009"/>
                  </a:lnTo>
                  <a:lnTo>
                    <a:pt x="154636" y="106679"/>
                  </a:lnTo>
                  <a:lnTo>
                    <a:pt x="422656" y="106679"/>
                  </a:lnTo>
                  <a:lnTo>
                    <a:pt x="422656" y="53339"/>
                  </a:lnTo>
                  <a:close/>
                </a:path>
                <a:path w="689610" h="160020">
                  <a:moveTo>
                    <a:pt x="556005" y="53339"/>
                  </a:moveTo>
                  <a:lnTo>
                    <a:pt x="449325" y="53339"/>
                  </a:lnTo>
                  <a:lnTo>
                    <a:pt x="449325" y="106679"/>
                  </a:lnTo>
                  <a:lnTo>
                    <a:pt x="556006" y="106679"/>
                  </a:lnTo>
                  <a:lnTo>
                    <a:pt x="689356" y="80009"/>
                  </a:lnTo>
                  <a:lnTo>
                    <a:pt x="556005" y="5333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088898" y="5805677"/>
              <a:ext cx="2025650" cy="719455"/>
            </a:xfrm>
            <a:custGeom>
              <a:avLst/>
              <a:gdLst/>
              <a:ahLst/>
              <a:cxnLst/>
              <a:rect l="l" t="t" r="r" b="b"/>
              <a:pathLst>
                <a:path w="2025650" h="719454">
                  <a:moveTo>
                    <a:pt x="1905508" y="0"/>
                  </a:moveTo>
                  <a:lnTo>
                    <a:pt x="119888" y="0"/>
                  </a:lnTo>
                  <a:lnTo>
                    <a:pt x="73225" y="9422"/>
                  </a:lnTo>
                  <a:lnTo>
                    <a:pt x="35117" y="35117"/>
                  </a:lnTo>
                  <a:lnTo>
                    <a:pt x="9422" y="73225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2" y="646102"/>
                  </a:lnTo>
                  <a:lnTo>
                    <a:pt x="35117" y="684210"/>
                  </a:lnTo>
                  <a:lnTo>
                    <a:pt x="73225" y="709905"/>
                  </a:lnTo>
                  <a:lnTo>
                    <a:pt x="119888" y="719328"/>
                  </a:lnTo>
                  <a:lnTo>
                    <a:pt x="1905508" y="719328"/>
                  </a:lnTo>
                  <a:lnTo>
                    <a:pt x="1952154" y="709905"/>
                  </a:lnTo>
                  <a:lnTo>
                    <a:pt x="1990264" y="684210"/>
                  </a:lnTo>
                  <a:lnTo>
                    <a:pt x="2015968" y="646102"/>
                  </a:lnTo>
                  <a:lnTo>
                    <a:pt x="2025396" y="599440"/>
                  </a:lnTo>
                  <a:lnTo>
                    <a:pt x="2025396" y="119888"/>
                  </a:lnTo>
                  <a:lnTo>
                    <a:pt x="2015968" y="73225"/>
                  </a:lnTo>
                  <a:lnTo>
                    <a:pt x="1990264" y="35117"/>
                  </a:lnTo>
                  <a:lnTo>
                    <a:pt x="1952154" y="9422"/>
                  </a:lnTo>
                  <a:lnTo>
                    <a:pt x="1905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8898" y="5805677"/>
              <a:ext cx="2025650" cy="719455"/>
            </a:xfrm>
            <a:custGeom>
              <a:avLst/>
              <a:gdLst/>
              <a:ahLst/>
              <a:cxnLst/>
              <a:rect l="l" t="t" r="r" b="b"/>
              <a:pathLst>
                <a:path w="2025650" h="719454">
                  <a:moveTo>
                    <a:pt x="0" y="119888"/>
                  </a:moveTo>
                  <a:lnTo>
                    <a:pt x="9422" y="73225"/>
                  </a:lnTo>
                  <a:lnTo>
                    <a:pt x="35117" y="35117"/>
                  </a:lnTo>
                  <a:lnTo>
                    <a:pt x="73225" y="9422"/>
                  </a:lnTo>
                  <a:lnTo>
                    <a:pt x="119888" y="0"/>
                  </a:lnTo>
                  <a:lnTo>
                    <a:pt x="1905508" y="0"/>
                  </a:lnTo>
                  <a:lnTo>
                    <a:pt x="1952154" y="9422"/>
                  </a:lnTo>
                  <a:lnTo>
                    <a:pt x="1990264" y="35117"/>
                  </a:lnTo>
                  <a:lnTo>
                    <a:pt x="2015968" y="73225"/>
                  </a:lnTo>
                  <a:lnTo>
                    <a:pt x="2025396" y="119888"/>
                  </a:lnTo>
                  <a:lnTo>
                    <a:pt x="2025396" y="599440"/>
                  </a:lnTo>
                  <a:lnTo>
                    <a:pt x="2015968" y="646102"/>
                  </a:lnTo>
                  <a:lnTo>
                    <a:pt x="1990264" y="684210"/>
                  </a:lnTo>
                  <a:lnTo>
                    <a:pt x="1952154" y="709905"/>
                  </a:lnTo>
                  <a:lnTo>
                    <a:pt x="1905508" y="719328"/>
                  </a:lnTo>
                  <a:lnTo>
                    <a:pt x="119888" y="719328"/>
                  </a:lnTo>
                  <a:lnTo>
                    <a:pt x="73225" y="709905"/>
                  </a:lnTo>
                  <a:lnTo>
                    <a:pt x="35117" y="684210"/>
                  </a:lnTo>
                  <a:lnTo>
                    <a:pt x="9422" y="646102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1981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50746" y="7832531"/>
            <a:ext cx="1250156" cy="4584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" algn="ctr">
              <a:lnSpc>
                <a:spcPts val="1260"/>
              </a:lnSpc>
              <a:spcBef>
                <a:spcPts val="75"/>
              </a:spcBef>
            </a:pPr>
            <a:r>
              <a:rPr sz="1050" b="1" dirty="0">
                <a:latin typeface="Tahoma"/>
                <a:cs typeface="Tahoma"/>
              </a:rPr>
              <a:t>все</a:t>
            </a:r>
            <a:r>
              <a:rPr sz="1050" b="1" spc="-23" dirty="0">
                <a:latin typeface="Tahoma"/>
                <a:cs typeface="Tahoma"/>
              </a:rPr>
              <a:t> </a:t>
            </a:r>
            <a:r>
              <a:rPr sz="1050" b="1" spc="-8" dirty="0">
                <a:latin typeface="Tahoma"/>
                <a:cs typeface="Tahoma"/>
              </a:rPr>
              <a:t>предметы</a:t>
            </a:r>
            <a:endParaRPr sz="1050" dirty="0">
              <a:latin typeface="Tahoma"/>
              <a:cs typeface="Tahoma"/>
            </a:endParaRPr>
          </a:p>
          <a:p>
            <a:pPr marL="9525" marR="3810" algn="ctr">
              <a:lnSpc>
                <a:spcPts val="1080"/>
              </a:lnSpc>
              <a:spcBef>
                <a:spcPts val="38"/>
              </a:spcBef>
            </a:pPr>
            <a:r>
              <a:rPr sz="900" dirty="0">
                <a:latin typeface="Tahoma"/>
                <a:cs typeface="Tahoma"/>
              </a:rPr>
              <a:t>(не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ниже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8" dirty="0">
                <a:latin typeface="Tahoma"/>
                <a:cs typeface="Tahoma"/>
              </a:rPr>
              <a:t>минимальных баллов)</a:t>
            </a:r>
            <a:endParaRPr sz="900" dirty="0">
              <a:latin typeface="Tahoma"/>
              <a:cs typeface="Tahoma"/>
            </a:endParaRPr>
          </a:p>
        </p:txBody>
      </p:sp>
      <p:cxnSp>
        <p:nvCxnSpPr>
          <p:cNvPr id="49" name="Прямая со стрелкой 48"/>
          <p:cNvCxnSpPr>
            <a:endCxn id="45" idx="1"/>
          </p:cNvCxnSpPr>
          <p:nvPr/>
        </p:nvCxnSpPr>
        <p:spPr>
          <a:xfrm>
            <a:off x="760957" y="3364779"/>
            <a:ext cx="555997" cy="887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5" idx="2"/>
          </p:cNvCxnSpPr>
          <p:nvPr/>
        </p:nvCxnSpPr>
        <p:spPr>
          <a:xfrm>
            <a:off x="2036436" y="4153164"/>
            <a:ext cx="12902" cy="16671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450928" y="4290148"/>
            <a:ext cx="1331909" cy="523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Сдано </a:t>
            </a:r>
          </a:p>
          <a:p>
            <a:pPr algn="ctr"/>
            <a:r>
              <a:rPr lang="ru-RU" dirty="0" smtClean="0"/>
              <a:t>2 предмета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798712" y="3508343"/>
            <a:ext cx="1126249" cy="523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Получена </a:t>
            </a:r>
          </a:p>
          <a:p>
            <a:pPr algn="ctr"/>
            <a:r>
              <a:rPr lang="ru-RU" dirty="0" smtClean="0"/>
              <a:t>1 «2»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094922" y="5809287"/>
            <a:ext cx="1687915" cy="6821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Аттестат + справка о результатах ОГЭ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5601111" y="3664791"/>
            <a:ext cx="1226511" cy="4602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529617" y="3724433"/>
            <a:ext cx="3567" cy="12728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3855229" y="4063453"/>
            <a:ext cx="1873081" cy="139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Резервные сроки основного периода (июнь-июль)</a:t>
            </a:r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47179" y="3186952"/>
            <a:ext cx="1818492" cy="1399302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Дополнительный период (сентябрь)</a:t>
            </a:r>
            <a:endParaRPr lang="ru-RU" dirty="0"/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1878818" y="2336959"/>
            <a:ext cx="186944" cy="4169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62" idx="3"/>
          </p:cNvCxnSpPr>
          <p:nvPr/>
        </p:nvCxnSpPr>
        <p:spPr>
          <a:xfrm flipH="1">
            <a:off x="2782837" y="5282076"/>
            <a:ext cx="1103938" cy="8683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2991388" y="5454667"/>
            <a:ext cx="888828" cy="3666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Сдал</a:t>
            </a:r>
            <a:endParaRPr lang="ru-RU" sz="1400" b="1" dirty="0"/>
          </a:p>
        </p:txBody>
      </p:sp>
      <p:sp>
        <p:nvSpPr>
          <p:cNvPr id="78" name="Овал 77"/>
          <p:cNvSpPr/>
          <p:nvPr/>
        </p:nvSpPr>
        <p:spPr>
          <a:xfrm>
            <a:off x="5623688" y="3772455"/>
            <a:ext cx="1146717" cy="3864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сдал</a:t>
            </a:r>
            <a:endParaRPr lang="ru-RU" sz="1400" b="1" dirty="0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2697853" y="4032102"/>
            <a:ext cx="1220298" cy="4215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316954" y="2753863"/>
            <a:ext cx="1438963" cy="1399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marR="3810" indent="9049">
              <a:spcBef>
                <a:spcPts val="75"/>
              </a:spcBef>
            </a:pPr>
            <a:r>
              <a:rPr lang="ru-RU" sz="1400" b="1" dirty="0" smtClean="0">
                <a:latin typeface="Tahoma"/>
                <a:cs typeface="Tahoma"/>
              </a:rPr>
              <a:t>Основной период: 2</a:t>
            </a:r>
            <a:r>
              <a:rPr lang="ru-RU" sz="1400" b="1" spc="-8" dirty="0" smtClean="0">
                <a:latin typeface="Tahoma"/>
                <a:cs typeface="Tahoma"/>
              </a:rPr>
              <a:t> предмета </a:t>
            </a:r>
            <a:r>
              <a:rPr lang="ru-RU" sz="1400" spc="-8" dirty="0" smtClean="0">
                <a:latin typeface="Tahoma"/>
                <a:cs typeface="Tahoma"/>
              </a:rPr>
              <a:t>(</a:t>
            </a:r>
            <a:r>
              <a:rPr lang="ru-RU" sz="1400" dirty="0" smtClean="0">
                <a:latin typeface="Tahoma"/>
                <a:cs typeface="Tahoma"/>
              </a:rPr>
              <a:t>русский</a:t>
            </a:r>
            <a:r>
              <a:rPr lang="ru-RU" sz="1400" spc="-30" dirty="0" smtClean="0">
                <a:latin typeface="Tahoma"/>
                <a:cs typeface="Tahoma"/>
              </a:rPr>
              <a:t> </a:t>
            </a:r>
            <a:r>
              <a:rPr lang="ru-RU" sz="1400" spc="-8" dirty="0">
                <a:latin typeface="Tahoma"/>
                <a:cs typeface="Tahoma"/>
              </a:rPr>
              <a:t>язык, </a:t>
            </a:r>
            <a:r>
              <a:rPr lang="ru-RU" sz="1400" spc="-8" dirty="0" smtClean="0">
                <a:latin typeface="Tahoma"/>
                <a:cs typeface="Tahoma"/>
              </a:rPr>
              <a:t>математика)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229" y="1219952"/>
            <a:ext cx="616141" cy="5008961"/>
          </a:xfrm>
          <a:prstGeom prst="rect">
            <a:avLst/>
          </a:prstGeom>
          <a:solidFill>
            <a:srgbClr val="1A04B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Принятие решения об участии в эксперименте (заявление)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977219" y="1080075"/>
            <a:ext cx="1829465" cy="1244527"/>
          </a:xfrm>
          <a:prstGeom prst="rect">
            <a:avLst/>
          </a:prstGeom>
          <a:solidFill>
            <a:srgbClr val="1A04B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Принятие решения об участии (не участии) в эксперименте (заявление) - 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до 19 мая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030019" y="1446132"/>
            <a:ext cx="1963522" cy="1244527"/>
          </a:xfrm>
          <a:prstGeom prst="rect">
            <a:avLst/>
          </a:prstGeom>
          <a:solidFill>
            <a:srgbClr val="1A04B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Принятие решения об участии в эксперименте (заявление об отмене экзаменов) - 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20.06.2026 - 23.06.2026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279160" y="1453596"/>
            <a:ext cx="2533200" cy="1234125"/>
          </a:xfrm>
          <a:prstGeom prst="rect">
            <a:avLst/>
          </a:prstGeom>
          <a:solidFill>
            <a:srgbClr val="1A04B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Принятие решения об </a:t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FF0000"/>
                </a:solidFill>
              </a:rPr>
              <a:t>не участии 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dirty="0" smtClean="0"/>
              <a:t>в эксперименте (заявление о добавлении предметов) - 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20.08.2026</a:t>
            </a:r>
            <a:endParaRPr lang="ru-RU" sz="1400" b="1" dirty="0">
              <a:solidFill>
                <a:srgbClr val="FFFF00"/>
              </a:solidFill>
            </a:endParaRPr>
          </a:p>
        </p:txBody>
      </p:sp>
      <p:cxnSp>
        <p:nvCxnSpPr>
          <p:cNvPr id="94" name="Прямая со стрелкой 93"/>
          <p:cNvCxnSpPr>
            <a:stCxn id="88" idx="2"/>
            <a:endCxn id="72" idx="0"/>
          </p:cNvCxnSpPr>
          <p:nvPr/>
        </p:nvCxnSpPr>
        <p:spPr>
          <a:xfrm>
            <a:off x="4011780" y="2690659"/>
            <a:ext cx="779990" cy="13727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3728739" y="974326"/>
            <a:ext cx="225131" cy="5346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1094922" y="554596"/>
            <a:ext cx="225131" cy="5346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6405332" y="5577073"/>
            <a:ext cx="2483354" cy="914400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Повторный курс обучения</a:t>
            </a:r>
            <a:endParaRPr lang="ru-RU" dirty="0"/>
          </a:p>
        </p:txBody>
      </p:sp>
      <p:cxnSp>
        <p:nvCxnSpPr>
          <p:cNvPr id="110" name="Прямая со стрелкой 109"/>
          <p:cNvCxnSpPr>
            <a:endCxn id="109" idx="0"/>
          </p:cNvCxnSpPr>
          <p:nvPr/>
        </p:nvCxnSpPr>
        <p:spPr>
          <a:xfrm>
            <a:off x="7634044" y="4599764"/>
            <a:ext cx="12965" cy="9773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/>
          <p:cNvSpPr/>
          <p:nvPr/>
        </p:nvSpPr>
        <p:spPr>
          <a:xfrm>
            <a:off x="6547828" y="4733007"/>
            <a:ext cx="2172432" cy="5285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сдал (справка об обучении)</a:t>
            </a:r>
            <a:endParaRPr lang="ru-RU" sz="1400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757969" y="2712922"/>
            <a:ext cx="2764759" cy="647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037584" y="2712922"/>
            <a:ext cx="997956" cy="13818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467312" y="2670031"/>
            <a:ext cx="1013410" cy="4931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18873838">
            <a:off x="5290630" y="5067715"/>
            <a:ext cx="1880579" cy="8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>
            <a:stCxn id="19" idx="1"/>
          </p:cNvCxnSpPr>
          <p:nvPr/>
        </p:nvCxnSpPr>
        <p:spPr>
          <a:xfrm flipH="1">
            <a:off x="2755917" y="5779744"/>
            <a:ext cx="2815197" cy="5098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4994572" y="5661995"/>
            <a:ext cx="888828" cy="3666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Сдал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2096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164" y="107268"/>
            <a:ext cx="8501670" cy="870912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71"/>
              </a:spcBef>
            </a:pP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sz="2800" b="1" spc="-64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проведении</a:t>
            </a:r>
            <a:r>
              <a:rPr sz="2800" b="1" spc="-34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эксперимента</a:t>
            </a:r>
            <a:r>
              <a:rPr sz="2800" b="1" spc="-3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по</a:t>
            </a:r>
            <a:r>
              <a:rPr sz="2800" b="1" spc="-53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расширению</a:t>
            </a:r>
            <a:r>
              <a:rPr sz="2800" b="1" spc="-4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доступности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среднего</a:t>
            </a:r>
            <a:r>
              <a:rPr sz="2800" b="1" spc="-83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профессионального</a:t>
            </a:r>
            <a:r>
              <a:rPr sz="2800" b="1" spc="-68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65172" y="1531750"/>
            <a:ext cx="3911916" cy="1501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9" algn="ctr">
              <a:spcBef>
                <a:spcPts val="79"/>
              </a:spcBef>
            </a:pPr>
            <a:r>
              <a:rPr lang="ru-RU" sz="1600" b="1" spc="-8" dirty="0" smtClean="0">
                <a:latin typeface="Tahoma"/>
                <a:cs typeface="Tahoma"/>
              </a:rPr>
              <a:t>Обязательные</a:t>
            </a:r>
            <a:r>
              <a:rPr lang="ru-RU" sz="1600" dirty="0" smtClean="0">
                <a:latin typeface="Tahoma"/>
                <a:cs typeface="Tahoma"/>
              </a:rPr>
              <a:t> </a:t>
            </a:r>
            <a:r>
              <a:rPr lang="ru-RU" sz="1600" b="1" spc="-8" dirty="0" smtClean="0">
                <a:latin typeface="Tahoma"/>
                <a:cs typeface="Tahoma"/>
              </a:rPr>
              <a:t>предметы</a:t>
            </a:r>
          </a:p>
          <a:p>
            <a:pPr marL="1429" algn="ctr">
              <a:spcBef>
                <a:spcPts val="79"/>
              </a:spcBef>
            </a:pPr>
            <a:endParaRPr lang="ru-RU" sz="1600" dirty="0">
              <a:latin typeface="Tahoma"/>
              <a:cs typeface="Tahoma"/>
            </a:endParaRPr>
          </a:p>
          <a:p>
            <a:pPr marL="9525" marR="3810" algn="ctr">
              <a:lnSpc>
                <a:spcPts val="1080"/>
              </a:lnSpc>
              <a:spcBef>
                <a:spcPts val="38"/>
              </a:spcBef>
            </a:pPr>
            <a:r>
              <a:rPr lang="ru-RU" sz="1600" dirty="0">
                <a:latin typeface="Tahoma"/>
                <a:cs typeface="Tahoma"/>
              </a:rPr>
              <a:t>(не</a:t>
            </a:r>
            <a:r>
              <a:rPr lang="ru-RU" sz="1600" spc="-15" dirty="0">
                <a:latin typeface="Tahoma"/>
                <a:cs typeface="Tahoma"/>
              </a:rPr>
              <a:t> </a:t>
            </a:r>
            <a:r>
              <a:rPr lang="ru-RU" sz="1600" dirty="0">
                <a:latin typeface="Tahoma"/>
                <a:cs typeface="Tahoma"/>
              </a:rPr>
              <a:t>ниже</a:t>
            </a:r>
            <a:r>
              <a:rPr lang="ru-RU" sz="1600" spc="-15" dirty="0">
                <a:latin typeface="Tahoma"/>
                <a:cs typeface="Tahoma"/>
              </a:rPr>
              <a:t> </a:t>
            </a:r>
            <a:r>
              <a:rPr lang="ru-RU" sz="1600" spc="-8" dirty="0">
                <a:latin typeface="Tahoma"/>
                <a:cs typeface="Tahoma"/>
              </a:rPr>
              <a:t>минимальных баллов)</a:t>
            </a:r>
            <a:endParaRPr lang="ru-RU" sz="1600" dirty="0">
              <a:latin typeface="Tahoma"/>
              <a:cs typeface="Tahoma"/>
            </a:endParaRPr>
          </a:p>
          <a:p>
            <a:pPr marL="81439" marR="68104" indent="9049" algn="just">
              <a:spcBef>
                <a:spcPts val="405"/>
              </a:spcBef>
            </a:pPr>
            <a:r>
              <a:rPr lang="ru-RU" sz="1600" b="1" dirty="0">
                <a:latin typeface="Tahoma"/>
                <a:cs typeface="Tahoma"/>
              </a:rPr>
              <a:t>2</a:t>
            </a:r>
            <a:r>
              <a:rPr lang="ru-RU" sz="1600" b="1" spc="-8" dirty="0">
                <a:latin typeface="Tahoma"/>
                <a:cs typeface="Tahoma"/>
              </a:rPr>
              <a:t> предмета</a:t>
            </a:r>
            <a:r>
              <a:rPr lang="ru-RU" sz="1600" spc="-8" dirty="0">
                <a:latin typeface="Tahoma"/>
                <a:cs typeface="Tahoma"/>
              </a:rPr>
              <a:t>: </a:t>
            </a:r>
            <a:r>
              <a:rPr lang="ru-RU" sz="1600" dirty="0">
                <a:latin typeface="Tahoma"/>
                <a:cs typeface="Tahoma"/>
              </a:rPr>
              <a:t>русский</a:t>
            </a:r>
            <a:r>
              <a:rPr lang="ru-RU" sz="1600" spc="-30" dirty="0">
                <a:latin typeface="Tahoma"/>
                <a:cs typeface="Tahoma"/>
              </a:rPr>
              <a:t> </a:t>
            </a:r>
            <a:r>
              <a:rPr lang="ru-RU" sz="1600" spc="-8" dirty="0">
                <a:latin typeface="Tahoma"/>
                <a:cs typeface="Tahoma"/>
              </a:rPr>
              <a:t>язык, математика</a:t>
            </a:r>
            <a:endParaRPr lang="ru-RU" sz="1600" dirty="0">
              <a:latin typeface="Tahoma"/>
              <a:cs typeface="Tahoma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1164" y="3861048"/>
            <a:ext cx="389045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691" marR="191453" algn="ctr">
              <a:spcBef>
                <a:spcPts val="71"/>
              </a:spcBef>
            </a:pPr>
            <a:r>
              <a:rPr lang="ru-RU">
                <a:latin typeface="Tahoma"/>
                <a:cs typeface="Tahoma"/>
              </a:rPr>
              <a:t>ОГЭ:</a:t>
            </a:r>
            <a:r>
              <a:rPr lang="ru-RU" spc="-38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русский</a:t>
            </a:r>
            <a:r>
              <a:rPr lang="ru-RU" spc="-26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язык</a:t>
            </a:r>
            <a:r>
              <a:rPr lang="ru-RU" spc="-34">
                <a:latin typeface="Tahoma"/>
                <a:cs typeface="Tahoma"/>
              </a:rPr>
              <a:t> </a:t>
            </a:r>
            <a:r>
              <a:rPr lang="ru-RU" spc="-38">
                <a:latin typeface="Tahoma"/>
                <a:cs typeface="Tahoma"/>
              </a:rPr>
              <a:t>и </a:t>
            </a:r>
            <a:r>
              <a:rPr lang="ru-RU" spc="-8">
                <a:latin typeface="Tahoma"/>
                <a:cs typeface="Tahoma"/>
              </a:rPr>
              <a:t>математика</a:t>
            </a:r>
            <a:endParaRPr lang="ru-RU">
              <a:latin typeface="Tahoma"/>
              <a:cs typeface="Tahoma"/>
            </a:endParaRPr>
          </a:p>
          <a:p>
            <a:pPr marL="9049" marR="3810" algn="ctr"/>
            <a:r>
              <a:rPr lang="ru-RU">
                <a:latin typeface="Tahoma"/>
                <a:cs typeface="Tahoma"/>
              </a:rPr>
              <a:t>Аттестат:</a:t>
            </a:r>
            <a:r>
              <a:rPr lang="ru-RU" spc="-8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по</a:t>
            </a:r>
            <a:r>
              <a:rPr lang="ru-RU" spc="-30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2</a:t>
            </a:r>
            <a:r>
              <a:rPr lang="ru-RU" spc="-23">
                <a:latin typeface="Tahoma"/>
                <a:cs typeface="Tahoma"/>
              </a:rPr>
              <a:t> </a:t>
            </a:r>
            <a:r>
              <a:rPr lang="ru-RU" spc="-8">
                <a:latin typeface="Tahoma"/>
                <a:cs typeface="Tahoma"/>
              </a:rPr>
              <a:t>предметам </a:t>
            </a:r>
            <a:r>
              <a:rPr lang="ru-RU">
                <a:latin typeface="Tahoma"/>
                <a:cs typeface="Tahoma"/>
              </a:rPr>
              <a:t>на</a:t>
            </a:r>
            <a:r>
              <a:rPr lang="ru-RU" spc="-30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любом</a:t>
            </a:r>
            <a:r>
              <a:rPr lang="ru-RU" spc="-11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этапе</a:t>
            </a:r>
            <a:r>
              <a:rPr lang="ru-RU" spc="-23">
                <a:latin typeface="Tahoma"/>
                <a:cs typeface="Tahoma"/>
              </a:rPr>
              <a:t> </a:t>
            </a:r>
            <a:r>
              <a:rPr lang="ru-RU" spc="-19">
                <a:latin typeface="Tahoma"/>
                <a:cs typeface="Tahoma"/>
              </a:rPr>
              <a:t>ГИА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4499992" y="978180"/>
            <a:ext cx="4322842" cy="5115116"/>
          </a:xfrm>
          <a:prstGeom prst="rightArrow">
            <a:avLst>
              <a:gd name="adj1" fmla="val 50000"/>
              <a:gd name="adj2" fmla="val 165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algn="ctr">
              <a:spcBef>
                <a:spcPts val="75"/>
              </a:spcBef>
            </a:pPr>
            <a:r>
              <a:rPr lang="ru-RU" b="1" dirty="0">
                <a:latin typeface="Tahoma"/>
                <a:cs typeface="Tahoma"/>
              </a:rPr>
              <a:t>«Пилот»</a:t>
            </a:r>
            <a:r>
              <a:rPr lang="ru-RU" b="1" spc="-11" dirty="0">
                <a:latin typeface="Tahoma"/>
                <a:cs typeface="Tahoma"/>
              </a:rPr>
              <a:t> </a:t>
            </a:r>
            <a:r>
              <a:rPr lang="ru-RU" b="1" dirty="0">
                <a:latin typeface="Tahoma"/>
                <a:cs typeface="Tahoma"/>
              </a:rPr>
              <a:t>СПО</a:t>
            </a:r>
            <a:r>
              <a:rPr lang="ru-RU" b="1" spc="-30" dirty="0">
                <a:latin typeface="Tahoma"/>
                <a:cs typeface="Tahoma"/>
              </a:rPr>
              <a:t> </a:t>
            </a:r>
            <a:r>
              <a:rPr lang="ru-RU" b="1" spc="-8" dirty="0">
                <a:latin typeface="Tahoma"/>
                <a:cs typeface="Tahoma"/>
              </a:rPr>
              <a:t>профессии:</a:t>
            </a:r>
            <a:endParaRPr lang="ru-RU" dirty="0">
              <a:latin typeface="Tahoma"/>
              <a:cs typeface="Tahoma"/>
            </a:endParaRPr>
          </a:p>
          <a:p>
            <a:pPr marL="295275" indent="-285750" algn="ctr">
              <a:buFontTx/>
              <a:buChar char="-"/>
            </a:pPr>
            <a:r>
              <a:rPr lang="ru-RU" dirty="0" smtClean="0">
                <a:latin typeface="Tahoma"/>
                <a:cs typeface="Tahoma"/>
              </a:rPr>
              <a:t>целевой</a:t>
            </a:r>
            <a:r>
              <a:rPr lang="ru-RU" spc="-26" dirty="0" smtClean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договор</a:t>
            </a:r>
            <a:r>
              <a:rPr lang="ru-RU" spc="-19" dirty="0">
                <a:latin typeface="Tahoma"/>
                <a:cs typeface="Tahoma"/>
              </a:rPr>
              <a:t> </a:t>
            </a:r>
            <a:r>
              <a:rPr lang="ru-RU" spc="-8" dirty="0">
                <a:latin typeface="Tahoma"/>
                <a:cs typeface="Tahoma"/>
              </a:rPr>
              <a:t>(заявление</a:t>
            </a:r>
            <a:r>
              <a:rPr lang="ru-RU" spc="-8" dirty="0" smtClean="0">
                <a:latin typeface="Tahoma"/>
                <a:cs typeface="Tahoma"/>
              </a:rPr>
              <a:t>)</a:t>
            </a:r>
          </a:p>
          <a:p>
            <a:pPr marL="295275" indent="-285750" algn="ctr">
              <a:buFontTx/>
              <a:buChar char="-"/>
            </a:pPr>
            <a:endParaRPr lang="ru-RU" spc="-8" dirty="0" smtClean="0">
              <a:latin typeface="Tahoma"/>
              <a:cs typeface="Tahoma"/>
            </a:endParaRPr>
          </a:p>
          <a:p>
            <a:pPr algn="ctr">
              <a:spcBef>
                <a:spcPts val="75"/>
              </a:spcBef>
            </a:pPr>
            <a:r>
              <a:rPr lang="ru-RU" b="1" dirty="0">
                <a:latin typeface="Tahoma"/>
                <a:cs typeface="Tahoma"/>
              </a:rPr>
              <a:t>«Пилот»</a:t>
            </a:r>
            <a:r>
              <a:rPr lang="ru-RU" b="1" spc="-15" dirty="0">
                <a:latin typeface="Tahoma"/>
                <a:cs typeface="Tahoma"/>
              </a:rPr>
              <a:t> </a:t>
            </a:r>
            <a:r>
              <a:rPr lang="ru-RU" b="1" dirty="0">
                <a:latin typeface="Tahoma"/>
                <a:cs typeface="Tahoma"/>
              </a:rPr>
              <a:t>СПО</a:t>
            </a:r>
            <a:r>
              <a:rPr lang="ru-RU" b="1" spc="-30" dirty="0">
                <a:latin typeface="Tahoma"/>
                <a:cs typeface="Tahoma"/>
              </a:rPr>
              <a:t> </a:t>
            </a:r>
            <a:r>
              <a:rPr lang="ru-RU" b="1" spc="-8" dirty="0">
                <a:latin typeface="Tahoma"/>
                <a:cs typeface="Tahoma"/>
              </a:rPr>
              <a:t>специальности:</a:t>
            </a:r>
            <a:endParaRPr lang="ru-RU" dirty="0">
              <a:latin typeface="Tahoma"/>
              <a:cs typeface="Tahoma"/>
            </a:endParaRPr>
          </a:p>
          <a:p>
            <a:pPr marL="80010" marR="74771" indent="83820" algn="ctr">
              <a:buFont typeface="Tahoma"/>
              <a:buChar char="-"/>
              <a:tabLst>
                <a:tab pos="163830" algn="l"/>
              </a:tabLst>
            </a:pPr>
            <a:r>
              <a:rPr lang="ru-RU" dirty="0">
                <a:latin typeface="Tahoma"/>
                <a:cs typeface="Tahoma"/>
              </a:rPr>
              <a:t>учет</a:t>
            </a:r>
            <a:r>
              <a:rPr lang="ru-RU" spc="-23" dirty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результата</a:t>
            </a:r>
            <a:r>
              <a:rPr lang="ru-RU" spc="-26" dirty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ОГЭ</a:t>
            </a:r>
            <a:r>
              <a:rPr lang="ru-RU" spc="-19" dirty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не</a:t>
            </a:r>
            <a:r>
              <a:rPr lang="ru-RU" spc="-11" dirty="0">
                <a:latin typeface="Tahoma"/>
                <a:cs typeface="Tahoma"/>
              </a:rPr>
              <a:t> </a:t>
            </a:r>
            <a:r>
              <a:rPr lang="ru-RU" spc="-15" dirty="0">
                <a:latin typeface="Tahoma"/>
                <a:cs typeface="Tahoma"/>
              </a:rPr>
              <a:t>ниже </a:t>
            </a:r>
            <a:r>
              <a:rPr lang="ru-RU" dirty="0">
                <a:latin typeface="Tahoma"/>
                <a:cs typeface="Tahoma"/>
              </a:rPr>
              <a:t>минимального</a:t>
            </a:r>
            <a:r>
              <a:rPr lang="ru-RU" spc="-23" dirty="0">
                <a:latin typeface="Tahoma"/>
                <a:cs typeface="Tahoma"/>
              </a:rPr>
              <a:t> </a:t>
            </a:r>
            <a:r>
              <a:rPr lang="ru-RU" spc="-8" dirty="0">
                <a:latin typeface="Tahoma"/>
                <a:cs typeface="Tahoma"/>
              </a:rPr>
              <a:t>порога;</a:t>
            </a:r>
            <a:endParaRPr lang="ru-RU" dirty="0">
              <a:latin typeface="Tahoma"/>
              <a:cs typeface="Tahoma"/>
            </a:endParaRPr>
          </a:p>
          <a:p>
            <a:pPr marL="83820" indent="-83820" algn="ctr">
              <a:buFont typeface="Tahoma"/>
              <a:buChar char="-"/>
              <a:tabLst>
                <a:tab pos="83820" algn="l"/>
              </a:tabLst>
            </a:pPr>
            <a:r>
              <a:rPr lang="ru-RU" dirty="0">
                <a:latin typeface="Tahoma"/>
                <a:cs typeface="Tahoma"/>
              </a:rPr>
              <a:t>целевой</a:t>
            </a:r>
            <a:r>
              <a:rPr lang="ru-RU" spc="-38" dirty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договор</a:t>
            </a:r>
            <a:r>
              <a:rPr lang="ru-RU" spc="-30" dirty="0">
                <a:latin typeface="Tahoma"/>
                <a:cs typeface="Tahoma"/>
              </a:rPr>
              <a:t> </a:t>
            </a:r>
            <a:r>
              <a:rPr lang="ru-RU" spc="-8" dirty="0">
                <a:latin typeface="Tahoma"/>
                <a:cs typeface="Tahoma"/>
              </a:rPr>
              <a:t>(заявление</a:t>
            </a:r>
            <a:r>
              <a:rPr lang="ru-RU" spc="-8" dirty="0" smtClean="0">
                <a:latin typeface="Tahoma"/>
                <a:cs typeface="Tahoma"/>
              </a:rPr>
              <a:t>)</a:t>
            </a:r>
            <a:endParaRPr lang="ru-R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4134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752" y="336949"/>
            <a:ext cx="4328160" cy="425116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b="1" dirty="0">
                <a:solidFill>
                  <a:srgbClr val="002060"/>
                </a:solidFill>
              </a:rPr>
              <a:t>Прием</a:t>
            </a:r>
            <a:r>
              <a:rPr sz="2700" b="1" spc="-19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в</a:t>
            </a:r>
            <a:r>
              <a:rPr sz="2700" b="1" spc="-23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10</a:t>
            </a:r>
            <a:r>
              <a:rPr sz="2700" b="1" spc="-11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класс</a:t>
            </a:r>
            <a:r>
              <a:rPr sz="2700" b="1" spc="-19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в</a:t>
            </a:r>
            <a:r>
              <a:rPr sz="2700" b="1" spc="-11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2026</a:t>
            </a:r>
            <a:r>
              <a:rPr sz="2700" b="1" spc="-15" dirty="0">
                <a:solidFill>
                  <a:srgbClr val="002060"/>
                </a:solidFill>
              </a:rPr>
              <a:t> году</a:t>
            </a:r>
            <a:endParaRPr sz="2700" b="1" dirty="0">
              <a:solidFill>
                <a:srgbClr val="00206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671" y="2858956"/>
            <a:ext cx="2177433" cy="50254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65296" marR="3810" indent="-456248">
              <a:spcBef>
                <a:spcPts val="79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ОВЗ,</a:t>
            </a:r>
            <a:r>
              <a:rPr sz="1600" b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дети-инвалиды, инвалиды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074" y="3753605"/>
            <a:ext cx="2485549" cy="27185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76" algn="ctr">
              <a:spcBef>
                <a:spcPts val="79"/>
              </a:spcBef>
            </a:pPr>
            <a:r>
              <a:rPr sz="1600" b="1" spc="-23" dirty="0">
                <a:solidFill>
                  <a:srgbClr val="FFFFFF"/>
                </a:solidFill>
                <a:latin typeface="Calibri"/>
                <a:cs typeface="Calibri"/>
              </a:rPr>
              <a:t>ЛНР, </a:t>
            </a:r>
            <a:r>
              <a:rPr sz="1600" b="1" spc="-19" dirty="0">
                <a:solidFill>
                  <a:srgbClr val="FFFFFF"/>
                </a:solidFill>
                <a:latin typeface="Calibri"/>
                <a:cs typeface="Calibri"/>
              </a:rPr>
              <a:t>ДНР,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Херсонская</a:t>
            </a:r>
            <a:r>
              <a:rPr sz="160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Запорожская</a:t>
            </a:r>
            <a:endParaRPr sz="1600" dirty="0">
              <a:latin typeface="Calibri"/>
              <a:cs typeface="Calibri"/>
            </a:endParaRPr>
          </a:p>
          <a:p>
            <a:pPr marL="1905" algn="ctr"/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области;</a:t>
            </a:r>
            <a:endParaRPr sz="1600" dirty="0">
              <a:latin typeface="Calibri"/>
              <a:cs typeface="Calibri"/>
            </a:endParaRPr>
          </a:p>
          <a:p>
            <a:pPr marL="120015" marR="113824" indent="476" algn="ctr"/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иностранные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граждане,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проходившие обучение</a:t>
            </a:r>
            <a:r>
              <a:rPr sz="1600" b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рубежом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 вынужденные</a:t>
            </a:r>
            <a:endParaRPr sz="1600" dirty="0">
              <a:latin typeface="Calibri"/>
              <a:cs typeface="Calibri"/>
            </a:endParaRPr>
          </a:p>
          <a:p>
            <a:pPr marL="9525" marR="3810" algn="ctr"/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прервать</a:t>
            </a:r>
            <a:r>
              <a:rPr sz="1600" b="1" spc="-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6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связи</a:t>
            </a:r>
            <a:r>
              <a:rPr sz="1600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недружественными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действиями</a:t>
            </a:r>
            <a:r>
              <a:rPr sz="1600" b="1" spc="-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иностранных</a:t>
            </a:r>
            <a:r>
              <a:rPr sz="1600" b="1" spc="-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государств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6318" y="2847299"/>
            <a:ext cx="2498884" cy="124120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29" algn="ctr">
              <a:spcBef>
                <a:spcPts val="79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9" dirty="0">
                <a:solidFill>
                  <a:srgbClr val="FFFFFF"/>
                </a:solidFill>
                <a:latin typeface="Calibri"/>
                <a:cs typeface="Calibri"/>
              </a:rPr>
              <a:t>ГИА</a:t>
            </a:r>
            <a:endParaRPr sz="1600" dirty="0">
              <a:latin typeface="Calibri"/>
              <a:cs typeface="Calibri"/>
            </a:endParaRPr>
          </a:p>
          <a:p>
            <a:pPr marL="1429" algn="ctr">
              <a:spcBef>
                <a:spcPts val="4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двум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 обязательным</a:t>
            </a:r>
            <a:r>
              <a:rPr sz="1600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предметам.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Аттестат</a:t>
            </a:r>
            <a:r>
              <a:rPr sz="160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1600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основном</a:t>
            </a:r>
            <a:r>
              <a:rPr sz="1600" b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общем</a:t>
            </a:r>
            <a:r>
              <a:rPr sz="1600" b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образовании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6127" y="4446604"/>
            <a:ext cx="2498408" cy="12407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14876" marR="44768" indent="-864394">
              <a:spcBef>
                <a:spcPts val="75"/>
              </a:spcBef>
            </a:pPr>
            <a:r>
              <a:rPr lang="ru-RU" sz="1600" b="1" spc="-15" dirty="0">
                <a:solidFill>
                  <a:srgbClr val="FFFFFF"/>
                </a:solidFill>
                <a:cs typeface="Calibri"/>
              </a:rPr>
              <a:t>Результаты</a:t>
            </a:r>
            <a:r>
              <a:rPr lang="ru-RU" sz="1600" b="1" spc="-19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ГИА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в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форме</a:t>
            </a:r>
            <a:r>
              <a:rPr lang="ru-RU" sz="1600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промежуточной аттестации.</a:t>
            </a:r>
            <a:endParaRPr lang="ru-RU" sz="1600" dirty="0">
              <a:cs typeface="Calibri"/>
            </a:endParaRPr>
          </a:p>
          <a:p>
            <a:pPr marL="9525">
              <a:spcBef>
                <a:spcPts val="4"/>
              </a:spcBef>
            </a:pP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Аттестат</a:t>
            </a:r>
            <a:r>
              <a:rPr lang="ru-RU" sz="1600" b="1" spc="-3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об</a:t>
            </a:r>
            <a:r>
              <a:rPr lang="ru-RU" sz="1600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основном</a:t>
            </a:r>
            <a:r>
              <a:rPr lang="ru-RU" sz="1600" b="1" spc="-4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общем</a:t>
            </a:r>
            <a:r>
              <a:rPr lang="ru-RU" sz="1600" b="1" spc="-3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образовании</a:t>
            </a:r>
            <a:endParaRPr lang="ru-RU" sz="1600" dirty="0"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31713" y="4620340"/>
            <a:ext cx="2129790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r>
              <a:rPr sz="1600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получили</a:t>
            </a:r>
            <a:r>
              <a:rPr sz="16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справку</a:t>
            </a:r>
            <a:r>
              <a:rPr sz="16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" dirty="0">
                <a:solidFill>
                  <a:srgbClr val="FFFFFF"/>
                </a:solidFill>
                <a:latin typeface="Calibri"/>
                <a:cs typeface="Calibri"/>
              </a:rPr>
              <a:t>результатами</a:t>
            </a:r>
            <a:r>
              <a:rPr sz="1600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9" dirty="0">
                <a:solidFill>
                  <a:srgbClr val="FFFFFF"/>
                </a:solidFill>
                <a:latin typeface="Calibri"/>
                <a:cs typeface="Calibri"/>
              </a:rPr>
              <a:t>ГИА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01431" y="1193399"/>
            <a:ext cx="2549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algn="ctr">
              <a:spcBef>
                <a:spcPts val="75"/>
              </a:spcBef>
            </a:pPr>
            <a:r>
              <a:rPr lang="ru-RU" b="1" spc="-8" dirty="0">
                <a:solidFill>
                  <a:srgbClr val="FFFFFF"/>
                </a:solidFill>
                <a:cs typeface="Calibri"/>
              </a:rPr>
              <a:t>Выпускники</a:t>
            </a:r>
            <a:r>
              <a:rPr lang="ru-RU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2026</a:t>
            </a:r>
            <a:r>
              <a:rPr lang="ru-RU" b="1" spc="-30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15" dirty="0" smtClean="0">
                <a:solidFill>
                  <a:srgbClr val="FFFFFF"/>
                </a:solidFill>
                <a:cs typeface="Calibri"/>
              </a:rPr>
              <a:t>года (без особенностей ГИА)</a:t>
            </a:r>
            <a:endParaRPr lang="ru-RU" dirty="0">
              <a:cs typeface="Calibri"/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2841269" y="855213"/>
            <a:ext cx="2644894" cy="15464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spcBef>
                <a:spcPts val="75"/>
              </a:spcBef>
            </a:pPr>
            <a:r>
              <a:rPr lang="ru-RU" b="1" dirty="0" smtClean="0">
                <a:cs typeface="Calibri"/>
              </a:rPr>
              <a:t>Предоставляют в ОО (хранится в ОО )</a:t>
            </a:r>
            <a:endParaRPr lang="ru-RU" b="1" dirty="0">
              <a:cs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67454" y="958119"/>
            <a:ext cx="3044836" cy="14000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-20" dirty="0">
                <a:solidFill>
                  <a:srgbClr val="FFFFFF"/>
                </a:solidFill>
                <a:cs typeface="Calibri"/>
              </a:rPr>
              <a:t>Результаты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ГИА</a:t>
            </a:r>
            <a:r>
              <a:rPr lang="ru-RU" b="1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5" dirty="0" smtClean="0">
                <a:solidFill>
                  <a:srgbClr val="FFFFFF"/>
                </a:solidFill>
                <a:cs typeface="Calibri"/>
              </a:rPr>
              <a:t>(справка) </a:t>
            </a:r>
            <a:r>
              <a:rPr lang="ru-RU" b="1" dirty="0" smtClean="0">
                <a:solidFill>
                  <a:srgbClr val="FFFFFF"/>
                </a:solidFill>
                <a:cs typeface="Calibri"/>
              </a:rPr>
              <a:t>по</a:t>
            </a:r>
            <a:r>
              <a:rPr lang="ru-RU" b="1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4</a:t>
            </a:r>
            <a:r>
              <a:rPr lang="ru-RU" b="1" spc="20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FFFFFF"/>
                </a:solidFill>
                <a:cs typeface="Calibri"/>
              </a:rPr>
              <a:t>предметам</a:t>
            </a:r>
            <a:r>
              <a:rPr lang="ru-RU" b="1" spc="-40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25" dirty="0">
                <a:solidFill>
                  <a:srgbClr val="FFFFFF"/>
                </a:solidFill>
                <a:cs typeface="Calibri"/>
              </a:rPr>
              <a:t>(</a:t>
            </a:r>
            <a:r>
              <a:rPr lang="ru-RU" b="1" spc="-25" dirty="0" smtClean="0">
                <a:solidFill>
                  <a:srgbClr val="FFFFFF"/>
                </a:solidFill>
                <a:cs typeface="Calibri"/>
              </a:rPr>
              <a:t>2 обязательных + 2 по выбору).  Аттестат об основном образовании</a:t>
            </a:r>
            <a:endParaRPr lang="ru-RU" dirty="0">
              <a:cs typeface="Calibri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1431" y="2553501"/>
            <a:ext cx="25988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810" indent="9525" algn="ctr">
              <a:spcBef>
                <a:spcPts val="79"/>
              </a:spcBef>
            </a:pPr>
            <a:r>
              <a:rPr lang="ru-RU" b="1" dirty="0">
                <a:solidFill>
                  <a:srgbClr val="FFFFFF"/>
                </a:solidFill>
                <a:cs typeface="Calibri"/>
              </a:rPr>
              <a:t>ОВЗ,</a:t>
            </a:r>
            <a:r>
              <a:rPr lang="ru-RU" b="1" spc="1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8" dirty="0" smtClean="0">
                <a:solidFill>
                  <a:srgbClr val="FFFFFF"/>
                </a:solidFill>
                <a:cs typeface="Calibri"/>
              </a:rPr>
              <a:t>дети -инвалиды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, инвалиды</a:t>
            </a:r>
            <a:endParaRPr lang="ru-RU" dirty="0">
              <a:cs typeface="Calibri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2971769" y="4452214"/>
            <a:ext cx="2644894" cy="15464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spcBef>
                <a:spcPts val="75"/>
              </a:spcBef>
            </a:pPr>
            <a:r>
              <a:rPr lang="ru-RU" b="1" dirty="0" smtClean="0">
                <a:cs typeface="Calibri"/>
              </a:rPr>
              <a:t>Предоставляют в ОО (хранится в ОО )</a:t>
            </a:r>
            <a:endParaRPr lang="ru-RU" b="1" dirty="0">
              <a:cs typeface="Calibri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2931915" y="2205862"/>
            <a:ext cx="2644894" cy="15464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spcBef>
                <a:spcPts val="75"/>
              </a:spcBef>
            </a:pPr>
            <a:r>
              <a:rPr lang="ru-RU" b="1" dirty="0" smtClean="0">
                <a:cs typeface="Calibri"/>
              </a:rPr>
              <a:t>Предоставляют в ОО (хранится в ОО )</a:t>
            </a:r>
            <a:endParaRPr lang="ru-RU" b="1" dirty="0">
              <a:cs typeface="Calibri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2255" y="2594964"/>
            <a:ext cx="3044836" cy="14000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9" algn="ctr">
              <a:spcBef>
                <a:spcPts val="79"/>
              </a:spcBef>
            </a:pPr>
            <a:r>
              <a:rPr lang="ru-RU" b="1" spc="-15" dirty="0" smtClean="0">
                <a:solidFill>
                  <a:srgbClr val="FFFFFF"/>
                </a:solidFill>
                <a:cs typeface="Calibri"/>
              </a:rPr>
              <a:t>Результаты</a:t>
            </a:r>
            <a:r>
              <a:rPr lang="ru-RU" b="1" spc="4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19" dirty="0" smtClean="0">
                <a:solidFill>
                  <a:srgbClr val="FFFFFF"/>
                </a:solidFill>
                <a:cs typeface="Calibri"/>
              </a:rPr>
              <a:t>ГИА (справка)</a:t>
            </a:r>
            <a:endParaRPr lang="ru-RU" dirty="0" smtClean="0">
              <a:cs typeface="Calibri"/>
            </a:endParaRPr>
          </a:p>
          <a:p>
            <a:pPr marL="1429" algn="ctr">
              <a:spcBef>
                <a:spcPts val="4"/>
              </a:spcBef>
            </a:pPr>
            <a:r>
              <a:rPr lang="ru-RU" b="1" dirty="0" smtClean="0">
                <a:solidFill>
                  <a:srgbClr val="FFFFFF"/>
                </a:solidFill>
                <a:cs typeface="Calibri"/>
              </a:rPr>
              <a:t>по</a:t>
            </a:r>
            <a:r>
              <a:rPr lang="ru-RU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двум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 обязательным</a:t>
            </a:r>
            <a:r>
              <a:rPr lang="ru-RU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предметам.</a:t>
            </a:r>
            <a:endParaRPr lang="ru-RU" dirty="0"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b="1" spc="-8" dirty="0">
                <a:solidFill>
                  <a:srgbClr val="FFFFFF"/>
                </a:solidFill>
                <a:cs typeface="Calibri"/>
              </a:rPr>
              <a:t>Аттестат</a:t>
            </a:r>
            <a:r>
              <a:rPr lang="ru-RU" b="1" spc="-3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об</a:t>
            </a:r>
            <a:r>
              <a:rPr lang="ru-RU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основном</a:t>
            </a:r>
            <a:r>
              <a:rPr lang="ru-RU" b="1" spc="-4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общем</a:t>
            </a:r>
            <a:r>
              <a:rPr lang="ru-RU" b="1" spc="-3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образовании</a:t>
            </a:r>
            <a:endParaRPr lang="ru-RU" dirty="0">
              <a:cs typeface="Calibri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01431" y="3666952"/>
            <a:ext cx="2668730" cy="3083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" algn="ctr">
              <a:spcBef>
                <a:spcPts val="79"/>
              </a:spcBef>
            </a:pPr>
            <a:r>
              <a:rPr lang="ru-RU" sz="1600" b="1" spc="-23" dirty="0">
                <a:solidFill>
                  <a:srgbClr val="FFFFFF"/>
                </a:solidFill>
                <a:cs typeface="Calibri"/>
              </a:rPr>
              <a:t>ЛНР, </a:t>
            </a:r>
            <a:r>
              <a:rPr lang="ru-RU" sz="1600" b="1" spc="-19" dirty="0">
                <a:solidFill>
                  <a:srgbClr val="FFFFFF"/>
                </a:solidFill>
                <a:cs typeface="Calibri"/>
              </a:rPr>
              <a:t>ДНР,</a:t>
            </a:r>
            <a:r>
              <a:rPr lang="ru-RU" sz="1600"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Херсонская</a:t>
            </a:r>
            <a:r>
              <a:rPr lang="ru-RU" sz="1600" b="1" spc="-3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и</a:t>
            </a:r>
            <a:r>
              <a:rPr lang="ru-RU" sz="1600" b="1" spc="-1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Запорожская</a:t>
            </a:r>
            <a:endParaRPr lang="ru-RU" sz="1600" dirty="0">
              <a:cs typeface="Calibri"/>
            </a:endParaRPr>
          </a:p>
          <a:p>
            <a:pPr marL="1905" algn="ctr"/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области;</a:t>
            </a:r>
            <a:endParaRPr lang="ru-RU" sz="1600" dirty="0">
              <a:cs typeface="Calibri"/>
            </a:endParaRPr>
          </a:p>
          <a:p>
            <a:pPr marL="120015" marR="113824" indent="476" algn="ctr"/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иностранные</a:t>
            </a:r>
            <a:r>
              <a:rPr lang="ru-RU" sz="1600"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граждане,</a:t>
            </a:r>
            <a:r>
              <a:rPr lang="ru-RU" sz="1600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проходившие обучение</a:t>
            </a:r>
            <a:r>
              <a:rPr lang="ru-RU" sz="1600" b="1" spc="-26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за</a:t>
            </a:r>
            <a:r>
              <a:rPr lang="ru-RU" sz="1600" b="1" spc="-1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рубежом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и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 вынужденные</a:t>
            </a:r>
            <a:endParaRPr lang="ru-RU" sz="1600" dirty="0">
              <a:cs typeface="Calibri"/>
            </a:endParaRPr>
          </a:p>
          <a:p>
            <a:pPr marL="9525" marR="3810" algn="ctr"/>
            <a:r>
              <a:rPr lang="ru-RU" sz="1600" b="1" dirty="0">
                <a:solidFill>
                  <a:srgbClr val="FFFFFF"/>
                </a:solidFill>
                <a:cs typeface="Calibri"/>
              </a:rPr>
              <a:t>прервать</a:t>
            </a:r>
            <a:r>
              <a:rPr lang="ru-RU" sz="1600" b="1" spc="-49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его</a:t>
            </a:r>
            <a:r>
              <a:rPr lang="ru-RU" sz="1600" b="1" spc="-1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в</a:t>
            </a:r>
            <a:r>
              <a:rPr lang="ru-RU" sz="1600" b="1" spc="-19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связи</a:t>
            </a:r>
            <a:r>
              <a:rPr lang="ru-RU" sz="1600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с</a:t>
            </a:r>
            <a:r>
              <a:rPr lang="ru-RU" sz="1600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недружественными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действиями</a:t>
            </a:r>
            <a:r>
              <a:rPr lang="ru-RU" sz="1600" b="1" spc="-56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иностранных</a:t>
            </a:r>
            <a:r>
              <a:rPr lang="ru-RU" sz="1600" b="1" spc="-56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государств</a:t>
            </a:r>
            <a:endParaRPr lang="ru-RU" sz="1600" dirty="0">
              <a:cs typeface="Calibri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667454" y="4613015"/>
            <a:ext cx="3044836" cy="14000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marR="44768" algn="ctr">
              <a:spcBef>
                <a:spcPts val="75"/>
              </a:spcBef>
            </a:pPr>
            <a:r>
              <a:rPr lang="ru-RU" b="1" spc="-15" dirty="0">
                <a:solidFill>
                  <a:srgbClr val="FFFFFF"/>
                </a:solidFill>
                <a:cs typeface="Calibri"/>
              </a:rPr>
              <a:t>Результаты</a:t>
            </a:r>
            <a:r>
              <a:rPr lang="ru-RU" b="1" spc="-19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ГИА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в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 smtClean="0">
                <a:solidFill>
                  <a:srgbClr val="FFFFFF"/>
                </a:solidFill>
                <a:cs typeface="Calibri"/>
              </a:rPr>
              <a:t>форме</a:t>
            </a:r>
            <a:r>
              <a:rPr lang="ru-RU" b="1" spc="-4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8" dirty="0" smtClean="0">
                <a:solidFill>
                  <a:srgbClr val="FFFFFF"/>
                </a:solidFill>
                <a:cs typeface="Calibri"/>
              </a:rPr>
              <a:t>промежуточной 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аттестации.</a:t>
            </a:r>
            <a:endParaRPr lang="ru-RU" dirty="0">
              <a:cs typeface="Calibri"/>
            </a:endParaRPr>
          </a:p>
          <a:p>
            <a:pPr marL="9525" algn="ctr">
              <a:spcBef>
                <a:spcPts val="4"/>
              </a:spcBef>
            </a:pPr>
            <a:r>
              <a:rPr lang="ru-RU" b="1" spc="-8" dirty="0">
                <a:solidFill>
                  <a:srgbClr val="FFFFFF"/>
                </a:solidFill>
                <a:cs typeface="Calibri"/>
              </a:rPr>
              <a:t>Аттестат</a:t>
            </a:r>
            <a:r>
              <a:rPr lang="ru-RU" b="1" spc="-3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об</a:t>
            </a:r>
            <a:r>
              <a:rPr lang="ru-RU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основном</a:t>
            </a:r>
            <a:r>
              <a:rPr lang="ru-RU" b="1" spc="-4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общем</a:t>
            </a:r>
            <a:r>
              <a:rPr lang="ru-RU" b="1" spc="-3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образовании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709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98444"/>
            <a:ext cx="5657850" cy="1117614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marR="3810" algn="ctr">
              <a:lnSpc>
                <a:spcPct val="100000"/>
              </a:lnSpc>
              <a:spcBef>
                <a:spcPts val="75"/>
              </a:spcBef>
            </a:pP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Перечень</a:t>
            </a:r>
            <a:r>
              <a:rPr sz="18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учебных</a:t>
            </a:r>
            <a:r>
              <a:rPr sz="1800" spc="-5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предметов</a:t>
            </a:r>
            <a:r>
              <a:rPr sz="1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8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минимальные</a:t>
            </a:r>
            <a:r>
              <a:rPr sz="1800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значения</a:t>
            </a:r>
            <a:r>
              <a:rPr sz="1800" spc="-23" dirty="0">
                <a:solidFill>
                  <a:srgbClr val="002060"/>
                </a:solidFill>
                <a:latin typeface="Times New Roman"/>
                <a:cs typeface="Times New Roman"/>
              </a:rPr>
              <a:t> результатов</a:t>
            </a:r>
            <a:r>
              <a:rPr sz="1800" spc="-19" dirty="0">
                <a:solidFill>
                  <a:srgbClr val="002060"/>
                </a:solidFill>
                <a:latin typeface="Times New Roman"/>
                <a:cs typeface="Times New Roman"/>
              </a:rPr>
              <a:t> государственной</a:t>
            </a:r>
            <a:r>
              <a:rPr sz="1800" spc="-3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итоговой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аттестации,</a:t>
            </a:r>
            <a:r>
              <a:rPr sz="1800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18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учитываются</a:t>
            </a:r>
            <a:r>
              <a:rPr sz="18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8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приеме</a:t>
            </a:r>
            <a:r>
              <a:rPr sz="1800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8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обучение</a:t>
            </a:r>
            <a:r>
              <a:rPr sz="1800" spc="-5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8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800" spc="-3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программам среднего</a:t>
            </a:r>
            <a:r>
              <a:rPr sz="1800" spc="-6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общего</a:t>
            </a:r>
            <a:r>
              <a:rPr sz="18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</a:t>
            </a:r>
            <a:endParaRPr sz="18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144" y="857251"/>
            <a:ext cx="127856" cy="51434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344092" y="2492896"/>
            <a:ext cx="3653314" cy="2814161"/>
            <a:chOff x="6374891" y="2221992"/>
            <a:chExt cx="4871085" cy="3752215"/>
          </a:xfrm>
        </p:grpSpPr>
        <p:sp>
          <p:nvSpPr>
            <p:cNvPr id="7" name="object 7"/>
            <p:cNvSpPr/>
            <p:nvPr/>
          </p:nvSpPr>
          <p:spPr>
            <a:xfrm>
              <a:off x="6380987" y="2228088"/>
              <a:ext cx="4859020" cy="3740150"/>
            </a:xfrm>
            <a:custGeom>
              <a:avLst/>
              <a:gdLst/>
              <a:ahLst/>
              <a:cxnLst/>
              <a:rect l="l" t="t" r="r" b="b"/>
              <a:pathLst>
                <a:path w="4859020" h="3740150">
                  <a:moveTo>
                    <a:pt x="4235195" y="0"/>
                  </a:moveTo>
                  <a:lnTo>
                    <a:pt x="623315" y="0"/>
                  </a:lnTo>
                  <a:lnTo>
                    <a:pt x="574597" y="1875"/>
                  </a:lnTo>
                  <a:lnTo>
                    <a:pt x="526906" y="7407"/>
                  </a:lnTo>
                  <a:lnTo>
                    <a:pt x="480379" y="16459"/>
                  </a:lnTo>
                  <a:lnTo>
                    <a:pt x="435157" y="28892"/>
                  </a:lnTo>
                  <a:lnTo>
                    <a:pt x="391376" y="44567"/>
                  </a:lnTo>
                  <a:lnTo>
                    <a:pt x="349175" y="63345"/>
                  </a:lnTo>
                  <a:lnTo>
                    <a:pt x="308694" y="85089"/>
                  </a:lnTo>
                  <a:lnTo>
                    <a:pt x="270070" y="109660"/>
                  </a:lnTo>
                  <a:lnTo>
                    <a:pt x="233443" y="136920"/>
                  </a:lnTo>
                  <a:lnTo>
                    <a:pt x="198949" y="166729"/>
                  </a:lnTo>
                  <a:lnTo>
                    <a:pt x="166729" y="198949"/>
                  </a:lnTo>
                  <a:lnTo>
                    <a:pt x="136920" y="233443"/>
                  </a:lnTo>
                  <a:lnTo>
                    <a:pt x="109660" y="270070"/>
                  </a:lnTo>
                  <a:lnTo>
                    <a:pt x="85089" y="308694"/>
                  </a:lnTo>
                  <a:lnTo>
                    <a:pt x="63345" y="349175"/>
                  </a:lnTo>
                  <a:lnTo>
                    <a:pt x="44567" y="391376"/>
                  </a:lnTo>
                  <a:lnTo>
                    <a:pt x="28892" y="435157"/>
                  </a:lnTo>
                  <a:lnTo>
                    <a:pt x="16459" y="480379"/>
                  </a:lnTo>
                  <a:lnTo>
                    <a:pt x="7407" y="526906"/>
                  </a:lnTo>
                  <a:lnTo>
                    <a:pt x="1875" y="574597"/>
                  </a:lnTo>
                  <a:lnTo>
                    <a:pt x="0" y="623315"/>
                  </a:lnTo>
                  <a:lnTo>
                    <a:pt x="0" y="3116580"/>
                  </a:lnTo>
                  <a:lnTo>
                    <a:pt x="1875" y="3165291"/>
                  </a:lnTo>
                  <a:lnTo>
                    <a:pt x="7407" y="3212977"/>
                  </a:lnTo>
                  <a:lnTo>
                    <a:pt x="16459" y="3259500"/>
                  </a:lnTo>
                  <a:lnTo>
                    <a:pt x="28892" y="3304719"/>
                  </a:lnTo>
                  <a:lnTo>
                    <a:pt x="44567" y="3348498"/>
                  </a:lnTo>
                  <a:lnTo>
                    <a:pt x="63345" y="3390697"/>
                  </a:lnTo>
                  <a:lnTo>
                    <a:pt x="85090" y="3431178"/>
                  </a:lnTo>
                  <a:lnTo>
                    <a:pt x="109660" y="3469802"/>
                  </a:lnTo>
                  <a:lnTo>
                    <a:pt x="136920" y="3506431"/>
                  </a:lnTo>
                  <a:lnTo>
                    <a:pt x="166729" y="3540926"/>
                  </a:lnTo>
                  <a:lnTo>
                    <a:pt x="198949" y="3573148"/>
                  </a:lnTo>
                  <a:lnTo>
                    <a:pt x="233443" y="3602959"/>
                  </a:lnTo>
                  <a:lnTo>
                    <a:pt x="270070" y="3630221"/>
                  </a:lnTo>
                  <a:lnTo>
                    <a:pt x="308694" y="3654794"/>
                  </a:lnTo>
                  <a:lnTo>
                    <a:pt x="349175" y="3676541"/>
                  </a:lnTo>
                  <a:lnTo>
                    <a:pt x="391376" y="3695322"/>
                  </a:lnTo>
                  <a:lnTo>
                    <a:pt x="435157" y="3710999"/>
                  </a:lnTo>
                  <a:lnTo>
                    <a:pt x="480379" y="3723433"/>
                  </a:lnTo>
                  <a:lnTo>
                    <a:pt x="526906" y="3732487"/>
                  </a:lnTo>
                  <a:lnTo>
                    <a:pt x="574597" y="3738020"/>
                  </a:lnTo>
                  <a:lnTo>
                    <a:pt x="623315" y="3739896"/>
                  </a:lnTo>
                  <a:lnTo>
                    <a:pt x="4235195" y="3739896"/>
                  </a:lnTo>
                  <a:lnTo>
                    <a:pt x="4283914" y="3738020"/>
                  </a:lnTo>
                  <a:lnTo>
                    <a:pt x="4331605" y="3732487"/>
                  </a:lnTo>
                  <a:lnTo>
                    <a:pt x="4378132" y="3723433"/>
                  </a:lnTo>
                  <a:lnTo>
                    <a:pt x="4423354" y="3710999"/>
                  </a:lnTo>
                  <a:lnTo>
                    <a:pt x="4467135" y="3695322"/>
                  </a:lnTo>
                  <a:lnTo>
                    <a:pt x="4509336" y="3676541"/>
                  </a:lnTo>
                  <a:lnTo>
                    <a:pt x="4549817" y="3654794"/>
                  </a:lnTo>
                  <a:lnTo>
                    <a:pt x="4588441" y="3630221"/>
                  </a:lnTo>
                  <a:lnTo>
                    <a:pt x="4625068" y="3602959"/>
                  </a:lnTo>
                  <a:lnTo>
                    <a:pt x="4659562" y="3573148"/>
                  </a:lnTo>
                  <a:lnTo>
                    <a:pt x="4691782" y="3540926"/>
                  </a:lnTo>
                  <a:lnTo>
                    <a:pt x="4721591" y="3506431"/>
                  </a:lnTo>
                  <a:lnTo>
                    <a:pt x="4748851" y="3469802"/>
                  </a:lnTo>
                  <a:lnTo>
                    <a:pt x="4773422" y="3431178"/>
                  </a:lnTo>
                  <a:lnTo>
                    <a:pt x="4795166" y="3390697"/>
                  </a:lnTo>
                  <a:lnTo>
                    <a:pt x="4813944" y="3348498"/>
                  </a:lnTo>
                  <a:lnTo>
                    <a:pt x="4829619" y="3304719"/>
                  </a:lnTo>
                  <a:lnTo>
                    <a:pt x="4842052" y="3259500"/>
                  </a:lnTo>
                  <a:lnTo>
                    <a:pt x="4851104" y="3212977"/>
                  </a:lnTo>
                  <a:lnTo>
                    <a:pt x="4856636" y="3165291"/>
                  </a:lnTo>
                  <a:lnTo>
                    <a:pt x="4858512" y="3116580"/>
                  </a:lnTo>
                  <a:lnTo>
                    <a:pt x="4858512" y="623315"/>
                  </a:lnTo>
                  <a:lnTo>
                    <a:pt x="4856636" y="574597"/>
                  </a:lnTo>
                  <a:lnTo>
                    <a:pt x="4851104" y="526906"/>
                  </a:lnTo>
                  <a:lnTo>
                    <a:pt x="4842052" y="480379"/>
                  </a:lnTo>
                  <a:lnTo>
                    <a:pt x="4829619" y="435157"/>
                  </a:lnTo>
                  <a:lnTo>
                    <a:pt x="4813944" y="391376"/>
                  </a:lnTo>
                  <a:lnTo>
                    <a:pt x="4795166" y="349175"/>
                  </a:lnTo>
                  <a:lnTo>
                    <a:pt x="4773421" y="308694"/>
                  </a:lnTo>
                  <a:lnTo>
                    <a:pt x="4748851" y="270070"/>
                  </a:lnTo>
                  <a:lnTo>
                    <a:pt x="4721591" y="233443"/>
                  </a:lnTo>
                  <a:lnTo>
                    <a:pt x="4691782" y="198949"/>
                  </a:lnTo>
                  <a:lnTo>
                    <a:pt x="4659562" y="166729"/>
                  </a:lnTo>
                  <a:lnTo>
                    <a:pt x="4625068" y="136920"/>
                  </a:lnTo>
                  <a:lnTo>
                    <a:pt x="4588441" y="109660"/>
                  </a:lnTo>
                  <a:lnTo>
                    <a:pt x="4549817" y="85089"/>
                  </a:lnTo>
                  <a:lnTo>
                    <a:pt x="4509336" y="63345"/>
                  </a:lnTo>
                  <a:lnTo>
                    <a:pt x="4467135" y="44567"/>
                  </a:lnTo>
                  <a:lnTo>
                    <a:pt x="4423354" y="28892"/>
                  </a:lnTo>
                  <a:lnTo>
                    <a:pt x="4378132" y="16459"/>
                  </a:lnTo>
                  <a:lnTo>
                    <a:pt x="4331605" y="7407"/>
                  </a:lnTo>
                  <a:lnTo>
                    <a:pt x="4283914" y="1875"/>
                  </a:lnTo>
                  <a:lnTo>
                    <a:pt x="423519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6380987" y="2228088"/>
              <a:ext cx="4859020" cy="3740150"/>
            </a:xfrm>
            <a:custGeom>
              <a:avLst/>
              <a:gdLst/>
              <a:ahLst/>
              <a:cxnLst/>
              <a:rect l="l" t="t" r="r" b="b"/>
              <a:pathLst>
                <a:path w="4859020" h="3740150">
                  <a:moveTo>
                    <a:pt x="0" y="623315"/>
                  </a:moveTo>
                  <a:lnTo>
                    <a:pt x="1875" y="574597"/>
                  </a:lnTo>
                  <a:lnTo>
                    <a:pt x="7407" y="526906"/>
                  </a:lnTo>
                  <a:lnTo>
                    <a:pt x="16459" y="480379"/>
                  </a:lnTo>
                  <a:lnTo>
                    <a:pt x="28892" y="435157"/>
                  </a:lnTo>
                  <a:lnTo>
                    <a:pt x="44567" y="391376"/>
                  </a:lnTo>
                  <a:lnTo>
                    <a:pt x="63345" y="349175"/>
                  </a:lnTo>
                  <a:lnTo>
                    <a:pt x="85089" y="308694"/>
                  </a:lnTo>
                  <a:lnTo>
                    <a:pt x="109660" y="270070"/>
                  </a:lnTo>
                  <a:lnTo>
                    <a:pt x="136920" y="233443"/>
                  </a:lnTo>
                  <a:lnTo>
                    <a:pt x="166729" y="198949"/>
                  </a:lnTo>
                  <a:lnTo>
                    <a:pt x="198949" y="166729"/>
                  </a:lnTo>
                  <a:lnTo>
                    <a:pt x="233443" y="136920"/>
                  </a:lnTo>
                  <a:lnTo>
                    <a:pt x="270070" y="109660"/>
                  </a:lnTo>
                  <a:lnTo>
                    <a:pt x="308694" y="85089"/>
                  </a:lnTo>
                  <a:lnTo>
                    <a:pt x="349175" y="63345"/>
                  </a:lnTo>
                  <a:lnTo>
                    <a:pt x="391376" y="44567"/>
                  </a:lnTo>
                  <a:lnTo>
                    <a:pt x="435157" y="28892"/>
                  </a:lnTo>
                  <a:lnTo>
                    <a:pt x="480379" y="16459"/>
                  </a:lnTo>
                  <a:lnTo>
                    <a:pt x="526906" y="7407"/>
                  </a:lnTo>
                  <a:lnTo>
                    <a:pt x="574597" y="1875"/>
                  </a:lnTo>
                  <a:lnTo>
                    <a:pt x="623315" y="0"/>
                  </a:lnTo>
                  <a:lnTo>
                    <a:pt x="4235195" y="0"/>
                  </a:lnTo>
                  <a:lnTo>
                    <a:pt x="4283914" y="1875"/>
                  </a:lnTo>
                  <a:lnTo>
                    <a:pt x="4331605" y="7407"/>
                  </a:lnTo>
                  <a:lnTo>
                    <a:pt x="4378132" y="16459"/>
                  </a:lnTo>
                  <a:lnTo>
                    <a:pt x="4423354" y="28892"/>
                  </a:lnTo>
                  <a:lnTo>
                    <a:pt x="4467135" y="44567"/>
                  </a:lnTo>
                  <a:lnTo>
                    <a:pt x="4509336" y="63345"/>
                  </a:lnTo>
                  <a:lnTo>
                    <a:pt x="4549817" y="85089"/>
                  </a:lnTo>
                  <a:lnTo>
                    <a:pt x="4588441" y="109660"/>
                  </a:lnTo>
                  <a:lnTo>
                    <a:pt x="4625068" y="136920"/>
                  </a:lnTo>
                  <a:lnTo>
                    <a:pt x="4659562" y="166729"/>
                  </a:lnTo>
                  <a:lnTo>
                    <a:pt x="4691782" y="198949"/>
                  </a:lnTo>
                  <a:lnTo>
                    <a:pt x="4721591" y="233443"/>
                  </a:lnTo>
                  <a:lnTo>
                    <a:pt x="4748851" y="270070"/>
                  </a:lnTo>
                  <a:lnTo>
                    <a:pt x="4773421" y="308694"/>
                  </a:lnTo>
                  <a:lnTo>
                    <a:pt x="4795166" y="349175"/>
                  </a:lnTo>
                  <a:lnTo>
                    <a:pt x="4813944" y="391376"/>
                  </a:lnTo>
                  <a:lnTo>
                    <a:pt x="4829619" y="435157"/>
                  </a:lnTo>
                  <a:lnTo>
                    <a:pt x="4842052" y="480379"/>
                  </a:lnTo>
                  <a:lnTo>
                    <a:pt x="4851104" y="526906"/>
                  </a:lnTo>
                  <a:lnTo>
                    <a:pt x="4856636" y="574597"/>
                  </a:lnTo>
                  <a:lnTo>
                    <a:pt x="4858512" y="623315"/>
                  </a:lnTo>
                  <a:lnTo>
                    <a:pt x="4858512" y="3116580"/>
                  </a:lnTo>
                  <a:lnTo>
                    <a:pt x="4856636" y="3165291"/>
                  </a:lnTo>
                  <a:lnTo>
                    <a:pt x="4851104" y="3212977"/>
                  </a:lnTo>
                  <a:lnTo>
                    <a:pt x="4842052" y="3259500"/>
                  </a:lnTo>
                  <a:lnTo>
                    <a:pt x="4829619" y="3304719"/>
                  </a:lnTo>
                  <a:lnTo>
                    <a:pt x="4813944" y="3348498"/>
                  </a:lnTo>
                  <a:lnTo>
                    <a:pt x="4795166" y="3390697"/>
                  </a:lnTo>
                  <a:lnTo>
                    <a:pt x="4773422" y="3431178"/>
                  </a:lnTo>
                  <a:lnTo>
                    <a:pt x="4748851" y="3469802"/>
                  </a:lnTo>
                  <a:lnTo>
                    <a:pt x="4721591" y="3506431"/>
                  </a:lnTo>
                  <a:lnTo>
                    <a:pt x="4691782" y="3540926"/>
                  </a:lnTo>
                  <a:lnTo>
                    <a:pt x="4659562" y="3573148"/>
                  </a:lnTo>
                  <a:lnTo>
                    <a:pt x="4625068" y="3602959"/>
                  </a:lnTo>
                  <a:lnTo>
                    <a:pt x="4588441" y="3630221"/>
                  </a:lnTo>
                  <a:lnTo>
                    <a:pt x="4549817" y="3654794"/>
                  </a:lnTo>
                  <a:lnTo>
                    <a:pt x="4509336" y="3676541"/>
                  </a:lnTo>
                  <a:lnTo>
                    <a:pt x="4467135" y="3695322"/>
                  </a:lnTo>
                  <a:lnTo>
                    <a:pt x="4423354" y="3710999"/>
                  </a:lnTo>
                  <a:lnTo>
                    <a:pt x="4378132" y="3723433"/>
                  </a:lnTo>
                  <a:lnTo>
                    <a:pt x="4331605" y="3732487"/>
                  </a:lnTo>
                  <a:lnTo>
                    <a:pt x="4283914" y="3738020"/>
                  </a:lnTo>
                  <a:lnTo>
                    <a:pt x="4235195" y="3739896"/>
                  </a:lnTo>
                  <a:lnTo>
                    <a:pt x="623315" y="3739896"/>
                  </a:lnTo>
                  <a:lnTo>
                    <a:pt x="574597" y="3738020"/>
                  </a:lnTo>
                  <a:lnTo>
                    <a:pt x="526906" y="3732487"/>
                  </a:lnTo>
                  <a:lnTo>
                    <a:pt x="480379" y="3723433"/>
                  </a:lnTo>
                  <a:lnTo>
                    <a:pt x="435157" y="3710999"/>
                  </a:lnTo>
                  <a:lnTo>
                    <a:pt x="391376" y="3695322"/>
                  </a:lnTo>
                  <a:lnTo>
                    <a:pt x="349175" y="3676541"/>
                  </a:lnTo>
                  <a:lnTo>
                    <a:pt x="308694" y="3654794"/>
                  </a:lnTo>
                  <a:lnTo>
                    <a:pt x="270070" y="3630221"/>
                  </a:lnTo>
                  <a:lnTo>
                    <a:pt x="233443" y="3602959"/>
                  </a:lnTo>
                  <a:lnTo>
                    <a:pt x="198949" y="3573148"/>
                  </a:lnTo>
                  <a:lnTo>
                    <a:pt x="166729" y="3540926"/>
                  </a:lnTo>
                  <a:lnTo>
                    <a:pt x="136920" y="3506431"/>
                  </a:lnTo>
                  <a:lnTo>
                    <a:pt x="109660" y="3469802"/>
                  </a:lnTo>
                  <a:lnTo>
                    <a:pt x="85090" y="3431178"/>
                  </a:lnTo>
                  <a:lnTo>
                    <a:pt x="63345" y="3390697"/>
                  </a:lnTo>
                  <a:lnTo>
                    <a:pt x="44567" y="3348498"/>
                  </a:lnTo>
                  <a:lnTo>
                    <a:pt x="28892" y="3304719"/>
                  </a:lnTo>
                  <a:lnTo>
                    <a:pt x="16459" y="3259500"/>
                  </a:lnTo>
                  <a:lnTo>
                    <a:pt x="7407" y="3212977"/>
                  </a:lnTo>
                  <a:lnTo>
                    <a:pt x="1875" y="3165291"/>
                  </a:lnTo>
                  <a:lnTo>
                    <a:pt x="0" y="3116580"/>
                  </a:lnTo>
                  <a:lnTo>
                    <a:pt x="0" y="623315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54391" y="2679040"/>
            <a:ext cx="3432810" cy="221999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5720" marR="39052" algn="ctr">
              <a:spcBef>
                <a:spcPts val="71"/>
              </a:spcBef>
            </a:pP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Минимальные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баллы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универсальный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профиль устанавливается</a:t>
            </a:r>
            <a:r>
              <a:rPr sz="1200" b="1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соответствии</a:t>
            </a:r>
            <a:r>
              <a:rPr sz="1200" b="1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b="1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минимальными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баллами,</a:t>
            </a:r>
            <a:r>
              <a:rPr sz="120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утвержденными</a:t>
            </a:r>
            <a:r>
              <a:rPr sz="120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приказом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минобразования</a:t>
            </a: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Ростовской области.</a:t>
            </a:r>
            <a:endParaRPr sz="1200" dirty="0">
              <a:latin typeface="Calibri"/>
              <a:cs typeface="Calibri"/>
            </a:endParaRPr>
          </a:p>
          <a:p>
            <a:pPr marL="9049" marR="3810" algn="ctr">
              <a:spcBef>
                <a:spcPts val="1440"/>
              </a:spcBef>
            </a:pP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Минимальные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баллы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устанавливаются</a:t>
            </a:r>
            <a:r>
              <a:rPr sz="1200" b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локальным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актом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образовательной</a:t>
            </a:r>
            <a:r>
              <a:rPr sz="1200" b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endParaRPr sz="1200" dirty="0">
              <a:latin typeface="Calibri"/>
              <a:cs typeface="Calibri"/>
            </a:endParaRPr>
          </a:p>
          <a:p>
            <a:pPr marL="953" algn="ctr"/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Профили: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Естественнонаучный</a:t>
            </a:r>
            <a:endParaRPr sz="1200" dirty="0">
              <a:latin typeface="Calibri"/>
              <a:cs typeface="Calibri"/>
            </a:endParaRPr>
          </a:p>
          <a:p>
            <a:pPr marL="1429" algn="ctr">
              <a:tabLst>
                <a:tab pos="216218" algn="l"/>
              </a:tabLst>
            </a:pPr>
            <a:r>
              <a:rPr sz="1200" spc="-38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Гуманитарный</a:t>
            </a:r>
            <a:endParaRPr sz="1200" dirty="0">
              <a:latin typeface="Calibri"/>
              <a:cs typeface="Calibri"/>
            </a:endParaRPr>
          </a:p>
          <a:p>
            <a:pPr marL="1905" algn="ctr">
              <a:spcBef>
                <a:spcPts val="4"/>
              </a:spcBef>
              <a:tabLst>
                <a:tab pos="216694" algn="l"/>
              </a:tabLst>
            </a:pPr>
            <a:r>
              <a:rPr sz="1200" spc="-38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Социально-экономический</a:t>
            </a:r>
            <a:endParaRPr sz="1200" dirty="0">
              <a:latin typeface="Calibri"/>
              <a:cs typeface="Calibri"/>
            </a:endParaRPr>
          </a:p>
          <a:p>
            <a:pPr marL="1905" algn="ctr">
              <a:tabLst>
                <a:tab pos="216694" algn="l"/>
              </a:tabLst>
            </a:pPr>
            <a:r>
              <a:rPr sz="1200" spc="-38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Технологический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6"/>
            <a:ext cx="4608512" cy="4680521"/>
          </a:xfrm>
          <a:prstGeom prst="rect">
            <a:avLst/>
          </a:prstGeom>
        </p:spPr>
      </p:pic>
      <p:pic>
        <p:nvPicPr>
          <p:cNvPr id="11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4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0" y="34752"/>
            <a:ext cx="7170018" cy="650082"/>
          </a:xfrm>
          <a:prstGeom prst="rect">
            <a:avLst/>
          </a:prstGeom>
        </p:spPr>
        <p:txBody>
          <a:bodyPr vert="horz" wrap="square" lIns="0" tIns="217075" rIns="0" bIns="0" rtlCol="0" anchor="b">
            <a:spAutoFit/>
          </a:bodyPr>
          <a:lstStyle/>
          <a:p>
            <a:pPr algn="ctr">
              <a:lnSpc>
                <a:spcPct val="100000"/>
              </a:lnSpc>
              <a:spcBef>
                <a:spcPts val="71"/>
              </a:spcBef>
            </a:pPr>
            <a:r>
              <a:rPr sz="2800" b="1" spc="-19" dirty="0">
                <a:solidFill>
                  <a:srgbClr val="002060"/>
                </a:solidFill>
              </a:rPr>
              <a:t>Информационно-</a:t>
            </a:r>
            <a:r>
              <a:rPr sz="2800" b="1" spc="-8" dirty="0">
                <a:solidFill>
                  <a:srgbClr val="002060"/>
                </a:solidFill>
              </a:rPr>
              <a:t>разъяснительная</a:t>
            </a:r>
            <a:r>
              <a:rPr sz="2800" b="1" spc="15" dirty="0">
                <a:solidFill>
                  <a:srgbClr val="002060"/>
                </a:solidFill>
              </a:rPr>
              <a:t> </a:t>
            </a:r>
            <a:r>
              <a:rPr sz="2800" b="1" spc="-8" dirty="0">
                <a:solidFill>
                  <a:srgbClr val="002060"/>
                </a:solidFill>
              </a:rPr>
              <a:t>работа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144" y="857251"/>
            <a:ext cx="127856" cy="5143499"/>
          </a:xfrm>
          <a:prstGeom prst="rect">
            <a:avLst/>
          </a:prstGeom>
        </p:spPr>
      </p:pic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07026"/>
              </p:ext>
            </p:extLst>
          </p:nvPr>
        </p:nvGraphicFramePr>
        <p:xfrm>
          <a:off x="251520" y="764704"/>
          <a:ext cx="8352928" cy="6126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07834">
                  <a:extLst>
                    <a:ext uri="{9D8B030D-6E8A-4147-A177-3AD203B41FA5}">
                      <a16:colId xmlns:a16="http://schemas.microsoft.com/office/drawing/2014/main" xmlns="" val="1136123654"/>
                    </a:ext>
                  </a:extLst>
                </a:gridCol>
                <a:gridCol w="1619295">
                  <a:extLst>
                    <a:ext uri="{9D8B030D-6E8A-4147-A177-3AD203B41FA5}">
                      <a16:colId xmlns:a16="http://schemas.microsoft.com/office/drawing/2014/main" xmlns="" val="2711475673"/>
                    </a:ext>
                  </a:extLst>
                </a:gridCol>
                <a:gridCol w="1025799">
                  <a:extLst>
                    <a:ext uri="{9D8B030D-6E8A-4147-A177-3AD203B41FA5}">
                      <a16:colId xmlns:a16="http://schemas.microsoft.com/office/drawing/2014/main" xmlns="" val="1996701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Приказ о назначении ответственных лиц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за организацию работы по участию в эксперименте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1"/>
                        </a:spcBef>
                      </a:pP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до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1</a:t>
                      </a:r>
                      <a:r>
                        <a:rPr lang="ru-RU" sz="1800" b="1" spc="-3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марта</a:t>
                      </a:r>
                      <a:r>
                        <a:rPr lang="ru-RU" sz="1800" b="1" spc="-34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2026</a:t>
                      </a:r>
                      <a:r>
                        <a:rPr lang="ru-RU" sz="1800" b="1" spc="-1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года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</a:rPr>
                        <a:t>РОО,</a:t>
                      </a:r>
                      <a:r>
                        <a:rPr lang="ru-RU" sz="1800" b="1" spc="-4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</a:rPr>
                        <a:t>ОО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15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71"/>
                        </a:spcBef>
                      </a:pP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Доведение</a:t>
                      </a:r>
                      <a:r>
                        <a:rPr lang="ru-RU" sz="1800" b="1" spc="-23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до</a:t>
                      </a:r>
                      <a:r>
                        <a:rPr lang="ru-RU" sz="1800" b="1" spc="-1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обучающихся</a:t>
                      </a:r>
                      <a:r>
                        <a:rPr lang="ru-RU" sz="1800" b="1" spc="-4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их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родителей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(законных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spcBef>
                          <a:spcPts val="4"/>
                        </a:spcBef>
                      </a:pP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представителей)</a:t>
                      </a:r>
                      <a:r>
                        <a:rPr lang="ru-RU" sz="1800" b="1" spc="-26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информации</a:t>
                      </a:r>
                      <a:r>
                        <a:rPr lang="ru-RU" sz="1800" b="1" spc="-26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об</a:t>
                      </a:r>
                      <a:r>
                        <a:rPr lang="ru-RU" sz="1800" b="1" spc="-3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эксперименте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(проведение</a:t>
                      </a:r>
                      <a:r>
                        <a:rPr lang="ru-RU" sz="1800" b="1" spc="-3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родительских</a:t>
                      </a:r>
                      <a:r>
                        <a:rPr lang="ru-RU" sz="1800" b="1" spc="-34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собраний,</a:t>
                      </a:r>
                      <a:r>
                        <a:rPr lang="ru-RU" sz="1800" b="1" spc="-38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классных</a:t>
                      </a:r>
                      <a:r>
                        <a:rPr lang="ru-RU" sz="1800" b="1" spc="-45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часов) </a:t>
                      </a:r>
                      <a:r>
                        <a:rPr lang="ru-RU" sz="1800" b="1" spc="-8" dirty="0" smtClean="0">
                          <a:solidFill>
                            <a:srgbClr val="FF0000"/>
                          </a:solidFill>
                        </a:rPr>
                        <a:t>под роспись!!!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1"/>
                        </a:spcBef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не</a:t>
                      </a:r>
                      <a:r>
                        <a:rPr lang="ru-RU" sz="1800" b="1" spc="-1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позднее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марта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2026</a:t>
                      </a:r>
                      <a:r>
                        <a:rPr lang="ru-RU" sz="1800" b="1" spc="-4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</a:rPr>
                        <a:t>года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</a:rPr>
                        <a:t>РОО,</a:t>
                      </a:r>
                      <a:r>
                        <a:rPr lang="ru-RU" sz="1800" b="1" spc="-4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</a:rPr>
                        <a:t>ОО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845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Организация</a:t>
                      </a:r>
                      <a:r>
                        <a:rPr lang="ru-RU" sz="1800" b="1" spc="-86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работы</a:t>
                      </a:r>
                      <a:r>
                        <a:rPr lang="ru-RU" sz="1800" b="1" spc="-86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23" dirty="0" smtClean="0">
                          <a:solidFill>
                            <a:srgbClr val="002060"/>
                          </a:solidFill>
                        </a:rPr>
                        <a:t>«Горячей</a:t>
                      </a:r>
                      <a:r>
                        <a:rPr lang="ru-RU" sz="1800" b="1" spc="-10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линии»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1"/>
                        </a:spcBef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не</a:t>
                      </a:r>
                      <a:r>
                        <a:rPr lang="ru-RU" sz="1800" b="1" spc="-1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позднее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ru-RU" sz="1800" b="1" spc="-23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марта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2026</a:t>
                      </a:r>
                      <a:r>
                        <a:rPr lang="ru-RU" sz="1800" b="1" spc="-4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</a:rPr>
                        <a:t>года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РОО, ОО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75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Размещение информации на сайтах РОО и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1"/>
                        </a:spcBef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не</a:t>
                      </a:r>
                      <a:r>
                        <a:rPr lang="ru-RU" sz="1800" b="1" spc="-1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позднее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ru-RU" sz="1800" b="1" spc="-23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марта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2026</a:t>
                      </a:r>
                      <a:r>
                        <a:rPr lang="ru-RU" sz="1800" b="1" spc="-4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</a:rPr>
                        <a:t>года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РОО, ОО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75579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Проведение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мониторинга</a:t>
                      </a:r>
                      <a:r>
                        <a:rPr lang="ru-RU" sz="1800" b="1" spc="-26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8" dirty="0" smtClean="0">
                          <a:solidFill>
                            <a:srgbClr val="002060"/>
                          </a:solidFill>
                        </a:rPr>
                        <a:t>выбранных</a:t>
                      </a:r>
                      <a:r>
                        <a:rPr lang="ru-RU" sz="1800" b="1" spc="-26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предметов</a:t>
                      </a:r>
                      <a:r>
                        <a:rPr lang="ru-RU" sz="1800" b="1" spc="-1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для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сдачи</a:t>
                      </a:r>
                      <a:r>
                        <a:rPr lang="ru-RU" sz="1800" b="1" spc="-4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</a:rPr>
                        <a:t>ГИА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1"/>
                        </a:spcBef>
                      </a:pP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до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5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марта</a:t>
                      </a:r>
                      <a:r>
                        <a:rPr lang="ru-RU" sz="1800" b="1" spc="-19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2026</a:t>
                      </a:r>
                      <a:r>
                        <a:rPr lang="ru-RU" sz="1800" b="1" spc="-4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года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РОО, 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223527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Подача</a:t>
                      </a:r>
                      <a:r>
                        <a:rPr lang="ru-RU" sz="1800" b="1" spc="-35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заявлений</a:t>
                      </a:r>
                      <a:r>
                        <a:rPr lang="ru-RU" sz="1800" b="1" spc="-55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lang="ru-RU" sz="1800" b="1" spc="-4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выборе</a:t>
                      </a:r>
                      <a:r>
                        <a:rPr lang="ru-RU" sz="1800" b="1" spc="-55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учебных</a:t>
                      </a:r>
                      <a:r>
                        <a:rPr lang="ru-RU" sz="1800" b="1" spc="-5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предметов</a:t>
                      </a:r>
                      <a:r>
                        <a:rPr lang="ru-RU" sz="1800" b="1" spc="-6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для</a:t>
                      </a:r>
                      <a:r>
                        <a:rPr lang="ru-RU" sz="1800" b="1" spc="-3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сдачи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экзаменов</a:t>
                      </a:r>
                      <a:r>
                        <a:rPr lang="ru-RU" sz="1800" b="1" spc="-4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рамках</a:t>
                      </a:r>
                      <a:r>
                        <a:rPr lang="ru-RU" sz="1800" b="1" spc="-2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ГИА</a:t>
                      </a:r>
                      <a:r>
                        <a:rPr lang="ru-RU" sz="1800" b="1" spc="-2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-</a:t>
                      </a: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5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9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800" b="1" spc="-25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до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1</a:t>
                      </a:r>
                      <a:r>
                        <a:rPr lang="ru-RU" sz="1800" b="1" spc="-4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апреля</a:t>
                      </a:r>
                      <a:r>
                        <a:rPr lang="ru-RU" sz="1800" b="1" spc="-45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2026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20" dirty="0" smtClean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года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РОО, ОО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1657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1085111"/>
                  </a:ext>
                </a:extLst>
              </a:tr>
            </a:tbl>
          </a:graphicData>
        </a:graphic>
      </p:graphicFrame>
      <p:pic>
        <p:nvPicPr>
          <p:cNvPr id="59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5990" y="107047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62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678" y="200250"/>
            <a:ext cx="8424936" cy="624690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L="1429" algn="ctr">
              <a:lnSpc>
                <a:spcPct val="100000"/>
              </a:lnSpc>
              <a:spcBef>
                <a:spcPts val="71"/>
              </a:spcBef>
            </a:pPr>
            <a:r>
              <a:rPr sz="2000" b="1" dirty="0">
                <a:solidFill>
                  <a:srgbClr val="002060"/>
                </a:solidFill>
              </a:rPr>
              <a:t>Мониторинг</a:t>
            </a:r>
            <a:r>
              <a:rPr sz="2000" b="1" spc="-71" dirty="0">
                <a:solidFill>
                  <a:srgbClr val="002060"/>
                </a:solidFill>
              </a:rPr>
              <a:t> </a:t>
            </a:r>
            <a:r>
              <a:rPr sz="2000" b="1" dirty="0">
                <a:solidFill>
                  <a:srgbClr val="002060"/>
                </a:solidFill>
              </a:rPr>
              <a:t>и</a:t>
            </a:r>
            <a:r>
              <a:rPr sz="2000" b="1" spc="-68" dirty="0">
                <a:solidFill>
                  <a:srgbClr val="002060"/>
                </a:solidFill>
              </a:rPr>
              <a:t> </a:t>
            </a:r>
            <a:r>
              <a:rPr sz="2000" b="1" dirty="0">
                <a:solidFill>
                  <a:srgbClr val="002060"/>
                </a:solidFill>
              </a:rPr>
              <a:t>оценка</a:t>
            </a:r>
            <a:r>
              <a:rPr sz="2000" b="1" spc="-49" dirty="0">
                <a:solidFill>
                  <a:srgbClr val="002060"/>
                </a:solidFill>
              </a:rPr>
              <a:t> </a:t>
            </a:r>
            <a:r>
              <a:rPr sz="2000" b="1" dirty="0">
                <a:solidFill>
                  <a:srgbClr val="002060"/>
                </a:solidFill>
              </a:rPr>
              <a:t>итогов</a:t>
            </a:r>
            <a:r>
              <a:rPr sz="2000" b="1" spc="-75" dirty="0">
                <a:solidFill>
                  <a:srgbClr val="002060"/>
                </a:solidFill>
              </a:rPr>
              <a:t> </a:t>
            </a:r>
            <a:r>
              <a:rPr sz="2000" b="1" spc="-8" dirty="0">
                <a:solidFill>
                  <a:srgbClr val="002060"/>
                </a:solidFill>
              </a:rPr>
              <a:t>проведения</a:t>
            </a:r>
          </a:p>
          <a:p>
            <a:pPr algn="ctr">
              <a:lnSpc>
                <a:spcPct val="100000"/>
              </a:lnSpc>
              <a:spcBef>
                <a:spcPts val="4"/>
              </a:spcBef>
            </a:pPr>
            <a:r>
              <a:rPr sz="2000" b="1" spc="-8" dirty="0">
                <a:solidFill>
                  <a:srgbClr val="002060"/>
                </a:solidFill>
              </a:rPr>
              <a:t>эксперимента</a:t>
            </a:r>
            <a:r>
              <a:rPr sz="2000" b="1" spc="-34" dirty="0">
                <a:solidFill>
                  <a:srgbClr val="002060"/>
                </a:solidFill>
              </a:rPr>
              <a:t> </a:t>
            </a:r>
            <a:r>
              <a:rPr sz="2000" b="1" dirty="0">
                <a:solidFill>
                  <a:srgbClr val="002060"/>
                </a:solidFill>
              </a:rPr>
              <a:t>по</a:t>
            </a:r>
            <a:r>
              <a:rPr sz="2000" b="1" spc="-56" dirty="0">
                <a:solidFill>
                  <a:srgbClr val="002060"/>
                </a:solidFill>
              </a:rPr>
              <a:t> </a:t>
            </a:r>
            <a:r>
              <a:rPr sz="2000" b="1" dirty="0">
                <a:solidFill>
                  <a:srgbClr val="002060"/>
                </a:solidFill>
              </a:rPr>
              <a:t>расширению</a:t>
            </a:r>
            <a:r>
              <a:rPr sz="2000" b="1" spc="-45" dirty="0">
                <a:solidFill>
                  <a:srgbClr val="002060"/>
                </a:solidFill>
              </a:rPr>
              <a:t> </a:t>
            </a:r>
            <a:r>
              <a:rPr sz="2000" b="1" spc="-8" dirty="0">
                <a:solidFill>
                  <a:srgbClr val="002060"/>
                </a:solidFill>
              </a:rPr>
              <a:t>доступности</a:t>
            </a:r>
            <a:r>
              <a:rPr sz="2000" b="1" spc="-60" dirty="0">
                <a:solidFill>
                  <a:srgbClr val="002060"/>
                </a:solidFill>
              </a:rPr>
              <a:t> </a:t>
            </a:r>
            <a:r>
              <a:rPr sz="2000" b="1" spc="-19" dirty="0">
                <a:solidFill>
                  <a:srgbClr val="002060"/>
                </a:solidFill>
              </a:rPr>
              <a:t>СПО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6761" y="857251"/>
            <a:ext cx="4425791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8" dirty="0">
                <a:solidFill>
                  <a:srgbClr val="5B9BD4"/>
                </a:solidFill>
                <a:latin typeface="Calibri"/>
                <a:cs typeface="Calibri"/>
              </a:rPr>
              <a:t>(Постановление</a:t>
            </a:r>
            <a:r>
              <a:rPr sz="1050" b="1" spc="-26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050" b="1" spc="-8" dirty="0">
                <a:solidFill>
                  <a:srgbClr val="5B9BD4"/>
                </a:solidFill>
                <a:latin typeface="Calibri"/>
                <a:cs typeface="Calibri"/>
              </a:rPr>
              <a:t>Правительства</a:t>
            </a:r>
            <a:r>
              <a:rPr sz="1050" b="1" spc="-26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050" b="1" spc="-8" dirty="0">
                <a:solidFill>
                  <a:srgbClr val="5B9BD4"/>
                </a:solidFill>
                <a:latin typeface="Calibri"/>
                <a:cs typeface="Calibri"/>
              </a:rPr>
              <a:t>Российской </a:t>
            </a:r>
            <a:r>
              <a:rPr sz="1050" b="1" dirty="0">
                <a:solidFill>
                  <a:srgbClr val="5B9BD4"/>
                </a:solidFill>
                <a:latin typeface="Calibri"/>
                <a:cs typeface="Calibri"/>
              </a:rPr>
              <a:t>Федерации</a:t>
            </a:r>
            <a:r>
              <a:rPr sz="1050" b="1" spc="22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B9BD4"/>
                </a:solidFill>
                <a:latin typeface="Calibri"/>
                <a:cs typeface="Calibri"/>
              </a:rPr>
              <a:t>от</a:t>
            </a:r>
            <a:r>
              <a:rPr sz="1050" b="1" spc="4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050" b="1" spc="-8" dirty="0">
                <a:solidFill>
                  <a:srgbClr val="5B9BD4"/>
                </a:solidFill>
                <a:latin typeface="Calibri"/>
                <a:cs typeface="Calibri"/>
              </a:rPr>
              <a:t>17.05.2025№678)</a:t>
            </a:r>
            <a:endParaRPr sz="105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54079" y="1089107"/>
            <a:ext cx="1784509" cy="641508"/>
            <a:chOff x="8939783" y="2551176"/>
            <a:chExt cx="2379345" cy="855344"/>
          </a:xfrm>
        </p:grpSpPr>
        <p:sp>
          <p:nvSpPr>
            <p:cNvPr id="5" name="object 5"/>
            <p:cNvSpPr/>
            <p:nvPr/>
          </p:nvSpPr>
          <p:spPr>
            <a:xfrm>
              <a:off x="8945879" y="2557272"/>
              <a:ext cx="2367280" cy="843280"/>
            </a:xfrm>
            <a:custGeom>
              <a:avLst/>
              <a:gdLst/>
              <a:ahLst/>
              <a:cxnLst/>
              <a:rect l="l" t="t" r="r" b="b"/>
              <a:pathLst>
                <a:path w="2367279" h="843279">
                  <a:moveTo>
                    <a:pt x="2226310" y="0"/>
                  </a:moveTo>
                  <a:lnTo>
                    <a:pt x="140462" y="0"/>
                  </a:lnTo>
                  <a:lnTo>
                    <a:pt x="96056" y="7158"/>
                  </a:lnTo>
                  <a:lnTo>
                    <a:pt x="57497" y="27094"/>
                  </a:lnTo>
                  <a:lnTo>
                    <a:pt x="27094" y="57497"/>
                  </a:lnTo>
                  <a:lnTo>
                    <a:pt x="7158" y="96056"/>
                  </a:lnTo>
                  <a:lnTo>
                    <a:pt x="0" y="140462"/>
                  </a:lnTo>
                  <a:lnTo>
                    <a:pt x="0" y="702310"/>
                  </a:lnTo>
                  <a:lnTo>
                    <a:pt x="7158" y="746715"/>
                  </a:lnTo>
                  <a:lnTo>
                    <a:pt x="27094" y="785274"/>
                  </a:lnTo>
                  <a:lnTo>
                    <a:pt x="57497" y="815677"/>
                  </a:lnTo>
                  <a:lnTo>
                    <a:pt x="96056" y="835613"/>
                  </a:lnTo>
                  <a:lnTo>
                    <a:pt x="140462" y="842772"/>
                  </a:lnTo>
                  <a:lnTo>
                    <a:pt x="2226310" y="842772"/>
                  </a:lnTo>
                  <a:lnTo>
                    <a:pt x="2270715" y="835613"/>
                  </a:lnTo>
                  <a:lnTo>
                    <a:pt x="2309274" y="815677"/>
                  </a:lnTo>
                  <a:lnTo>
                    <a:pt x="2339677" y="785274"/>
                  </a:lnTo>
                  <a:lnTo>
                    <a:pt x="2359613" y="746715"/>
                  </a:lnTo>
                  <a:lnTo>
                    <a:pt x="2366772" y="702310"/>
                  </a:lnTo>
                  <a:lnTo>
                    <a:pt x="2366772" y="140462"/>
                  </a:lnTo>
                  <a:lnTo>
                    <a:pt x="2359613" y="96056"/>
                  </a:lnTo>
                  <a:lnTo>
                    <a:pt x="2339677" y="57497"/>
                  </a:lnTo>
                  <a:lnTo>
                    <a:pt x="2309274" y="27094"/>
                  </a:lnTo>
                  <a:lnTo>
                    <a:pt x="2270715" y="7158"/>
                  </a:lnTo>
                  <a:lnTo>
                    <a:pt x="222631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8945879" y="2557272"/>
              <a:ext cx="2367280" cy="843280"/>
            </a:xfrm>
            <a:custGeom>
              <a:avLst/>
              <a:gdLst/>
              <a:ahLst/>
              <a:cxnLst/>
              <a:rect l="l" t="t" r="r" b="b"/>
              <a:pathLst>
                <a:path w="2367279" h="843279">
                  <a:moveTo>
                    <a:pt x="0" y="140462"/>
                  </a:moveTo>
                  <a:lnTo>
                    <a:pt x="7158" y="96056"/>
                  </a:lnTo>
                  <a:lnTo>
                    <a:pt x="27094" y="57497"/>
                  </a:lnTo>
                  <a:lnTo>
                    <a:pt x="57497" y="27094"/>
                  </a:lnTo>
                  <a:lnTo>
                    <a:pt x="96056" y="7158"/>
                  </a:lnTo>
                  <a:lnTo>
                    <a:pt x="140462" y="0"/>
                  </a:lnTo>
                  <a:lnTo>
                    <a:pt x="2226310" y="0"/>
                  </a:lnTo>
                  <a:lnTo>
                    <a:pt x="2270715" y="7158"/>
                  </a:lnTo>
                  <a:lnTo>
                    <a:pt x="2309274" y="27094"/>
                  </a:lnTo>
                  <a:lnTo>
                    <a:pt x="2339677" y="57497"/>
                  </a:lnTo>
                  <a:lnTo>
                    <a:pt x="2359613" y="96056"/>
                  </a:lnTo>
                  <a:lnTo>
                    <a:pt x="2366772" y="140462"/>
                  </a:lnTo>
                  <a:lnTo>
                    <a:pt x="2366772" y="702310"/>
                  </a:lnTo>
                  <a:lnTo>
                    <a:pt x="2359613" y="746715"/>
                  </a:lnTo>
                  <a:lnTo>
                    <a:pt x="2339677" y="785274"/>
                  </a:lnTo>
                  <a:lnTo>
                    <a:pt x="2309274" y="815677"/>
                  </a:lnTo>
                  <a:lnTo>
                    <a:pt x="2270715" y="835613"/>
                  </a:lnTo>
                  <a:lnTo>
                    <a:pt x="2226310" y="842772"/>
                  </a:lnTo>
                  <a:lnTo>
                    <a:pt x="140462" y="842772"/>
                  </a:lnTo>
                  <a:lnTo>
                    <a:pt x="96056" y="835613"/>
                  </a:lnTo>
                  <a:lnTo>
                    <a:pt x="57497" y="815677"/>
                  </a:lnTo>
                  <a:lnTo>
                    <a:pt x="27094" y="785274"/>
                  </a:lnTo>
                  <a:lnTo>
                    <a:pt x="7158" y="746715"/>
                  </a:lnTo>
                  <a:lnTo>
                    <a:pt x="0" y="702310"/>
                  </a:lnTo>
                  <a:lnTo>
                    <a:pt x="0" y="140462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20385" y="1300657"/>
            <a:ext cx="145208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sz="1200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предоставления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144" y="857251"/>
            <a:ext cx="127856" cy="51434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135241" y="1089107"/>
            <a:ext cx="4284345" cy="641508"/>
            <a:chOff x="3048000" y="2551176"/>
            <a:chExt cx="5712460" cy="855344"/>
          </a:xfrm>
        </p:grpSpPr>
        <p:sp>
          <p:nvSpPr>
            <p:cNvPr id="12" name="object 12"/>
            <p:cNvSpPr/>
            <p:nvPr/>
          </p:nvSpPr>
          <p:spPr>
            <a:xfrm>
              <a:off x="3054095" y="2557272"/>
              <a:ext cx="5699760" cy="843280"/>
            </a:xfrm>
            <a:custGeom>
              <a:avLst/>
              <a:gdLst/>
              <a:ahLst/>
              <a:cxnLst/>
              <a:rect l="l" t="t" r="r" b="b"/>
              <a:pathLst>
                <a:path w="5699759" h="843279">
                  <a:moveTo>
                    <a:pt x="5559298" y="0"/>
                  </a:moveTo>
                  <a:lnTo>
                    <a:pt x="140462" y="0"/>
                  </a:lnTo>
                  <a:lnTo>
                    <a:pt x="96056" y="7158"/>
                  </a:lnTo>
                  <a:lnTo>
                    <a:pt x="57497" y="27094"/>
                  </a:lnTo>
                  <a:lnTo>
                    <a:pt x="27094" y="57497"/>
                  </a:lnTo>
                  <a:lnTo>
                    <a:pt x="7158" y="96056"/>
                  </a:lnTo>
                  <a:lnTo>
                    <a:pt x="0" y="140462"/>
                  </a:lnTo>
                  <a:lnTo>
                    <a:pt x="0" y="702310"/>
                  </a:lnTo>
                  <a:lnTo>
                    <a:pt x="7158" y="746715"/>
                  </a:lnTo>
                  <a:lnTo>
                    <a:pt x="27094" y="785274"/>
                  </a:lnTo>
                  <a:lnTo>
                    <a:pt x="57497" y="815677"/>
                  </a:lnTo>
                  <a:lnTo>
                    <a:pt x="96056" y="835613"/>
                  </a:lnTo>
                  <a:lnTo>
                    <a:pt x="140462" y="842772"/>
                  </a:lnTo>
                  <a:lnTo>
                    <a:pt x="5559298" y="842772"/>
                  </a:lnTo>
                  <a:lnTo>
                    <a:pt x="5603703" y="835613"/>
                  </a:lnTo>
                  <a:lnTo>
                    <a:pt x="5642262" y="815677"/>
                  </a:lnTo>
                  <a:lnTo>
                    <a:pt x="5672665" y="785274"/>
                  </a:lnTo>
                  <a:lnTo>
                    <a:pt x="5692601" y="746715"/>
                  </a:lnTo>
                  <a:lnTo>
                    <a:pt x="5699759" y="702310"/>
                  </a:lnTo>
                  <a:lnTo>
                    <a:pt x="5699759" y="140462"/>
                  </a:lnTo>
                  <a:lnTo>
                    <a:pt x="5692601" y="96056"/>
                  </a:lnTo>
                  <a:lnTo>
                    <a:pt x="5672665" y="57497"/>
                  </a:lnTo>
                  <a:lnTo>
                    <a:pt x="5642262" y="27094"/>
                  </a:lnTo>
                  <a:lnTo>
                    <a:pt x="5603703" y="7158"/>
                  </a:lnTo>
                  <a:lnTo>
                    <a:pt x="555929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054095" y="2557272"/>
              <a:ext cx="5699760" cy="843280"/>
            </a:xfrm>
            <a:custGeom>
              <a:avLst/>
              <a:gdLst/>
              <a:ahLst/>
              <a:cxnLst/>
              <a:rect l="l" t="t" r="r" b="b"/>
              <a:pathLst>
                <a:path w="5699759" h="843279">
                  <a:moveTo>
                    <a:pt x="0" y="140462"/>
                  </a:moveTo>
                  <a:lnTo>
                    <a:pt x="7158" y="96056"/>
                  </a:lnTo>
                  <a:lnTo>
                    <a:pt x="27094" y="57497"/>
                  </a:lnTo>
                  <a:lnTo>
                    <a:pt x="57497" y="27094"/>
                  </a:lnTo>
                  <a:lnTo>
                    <a:pt x="96056" y="7158"/>
                  </a:lnTo>
                  <a:lnTo>
                    <a:pt x="140462" y="0"/>
                  </a:lnTo>
                  <a:lnTo>
                    <a:pt x="5559298" y="0"/>
                  </a:lnTo>
                  <a:lnTo>
                    <a:pt x="5603703" y="7158"/>
                  </a:lnTo>
                  <a:lnTo>
                    <a:pt x="5642262" y="27094"/>
                  </a:lnTo>
                  <a:lnTo>
                    <a:pt x="5672665" y="57497"/>
                  </a:lnTo>
                  <a:lnTo>
                    <a:pt x="5692601" y="96056"/>
                  </a:lnTo>
                  <a:lnTo>
                    <a:pt x="5699759" y="140462"/>
                  </a:lnTo>
                  <a:lnTo>
                    <a:pt x="5699759" y="702310"/>
                  </a:lnTo>
                  <a:lnTo>
                    <a:pt x="5692601" y="746715"/>
                  </a:lnTo>
                  <a:lnTo>
                    <a:pt x="5672665" y="785274"/>
                  </a:lnTo>
                  <a:lnTo>
                    <a:pt x="5642262" y="815677"/>
                  </a:lnTo>
                  <a:lnTo>
                    <a:pt x="5603703" y="835613"/>
                  </a:lnTo>
                  <a:lnTo>
                    <a:pt x="5559298" y="842772"/>
                  </a:lnTo>
                  <a:lnTo>
                    <a:pt x="140462" y="842772"/>
                  </a:lnTo>
                  <a:lnTo>
                    <a:pt x="96056" y="835613"/>
                  </a:lnTo>
                  <a:lnTo>
                    <a:pt x="57497" y="815677"/>
                  </a:lnTo>
                  <a:lnTo>
                    <a:pt x="27094" y="785274"/>
                  </a:lnTo>
                  <a:lnTo>
                    <a:pt x="7158" y="746715"/>
                  </a:lnTo>
                  <a:lnTo>
                    <a:pt x="0" y="702310"/>
                  </a:lnTo>
                  <a:lnTo>
                    <a:pt x="0" y="14046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82565" y="1274368"/>
            <a:ext cx="1062990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spc="-8" dirty="0">
                <a:solidFill>
                  <a:srgbClr val="FFFFFF"/>
                </a:solidFill>
                <a:latin typeface="Calibri"/>
                <a:cs typeface="Calibri"/>
              </a:rPr>
              <a:t>Содержание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35791" y="1790886"/>
            <a:ext cx="1798320" cy="668655"/>
            <a:chOff x="8930640" y="3930396"/>
            <a:chExt cx="2397760" cy="891540"/>
          </a:xfrm>
        </p:grpSpPr>
        <p:sp>
          <p:nvSpPr>
            <p:cNvPr id="16" name="object 16"/>
            <p:cNvSpPr/>
            <p:nvPr/>
          </p:nvSpPr>
          <p:spPr>
            <a:xfrm>
              <a:off x="8936736" y="3936492"/>
              <a:ext cx="2385060" cy="879475"/>
            </a:xfrm>
            <a:custGeom>
              <a:avLst/>
              <a:gdLst/>
              <a:ahLst/>
              <a:cxnLst/>
              <a:rect l="l" t="t" r="r" b="b"/>
              <a:pathLst>
                <a:path w="2385059" h="879475">
                  <a:moveTo>
                    <a:pt x="2238502" y="0"/>
                  </a:moveTo>
                  <a:lnTo>
                    <a:pt x="146558" y="0"/>
                  </a:lnTo>
                  <a:lnTo>
                    <a:pt x="100250" y="7475"/>
                  </a:lnTo>
                  <a:lnTo>
                    <a:pt x="60021" y="28289"/>
                  </a:lnTo>
                  <a:lnTo>
                    <a:pt x="28289" y="60021"/>
                  </a:lnTo>
                  <a:lnTo>
                    <a:pt x="7475" y="100250"/>
                  </a:lnTo>
                  <a:lnTo>
                    <a:pt x="0" y="146557"/>
                  </a:lnTo>
                  <a:lnTo>
                    <a:pt x="0" y="732789"/>
                  </a:lnTo>
                  <a:lnTo>
                    <a:pt x="7475" y="779097"/>
                  </a:lnTo>
                  <a:lnTo>
                    <a:pt x="28289" y="819326"/>
                  </a:lnTo>
                  <a:lnTo>
                    <a:pt x="60021" y="851058"/>
                  </a:lnTo>
                  <a:lnTo>
                    <a:pt x="100250" y="871872"/>
                  </a:lnTo>
                  <a:lnTo>
                    <a:pt x="146558" y="879347"/>
                  </a:lnTo>
                  <a:lnTo>
                    <a:pt x="2238502" y="879347"/>
                  </a:lnTo>
                  <a:lnTo>
                    <a:pt x="2284809" y="871872"/>
                  </a:lnTo>
                  <a:lnTo>
                    <a:pt x="2325038" y="851058"/>
                  </a:lnTo>
                  <a:lnTo>
                    <a:pt x="2356770" y="819326"/>
                  </a:lnTo>
                  <a:lnTo>
                    <a:pt x="2377584" y="779097"/>
                  </a:lnTo>
                  <a:lnTo>
                    <a:pt x="2385060" y="732789"/>
                  </a:lnTo>
                  <a:lnTo>
                    <a:pt x="2385060" y="146557"/>
                  </a:lnTo>
                  <a:lnTo>
                    <a:pt x="2377584" y="100250"/>
                  </a:lnTo>
                  <a:lnTo>
                    <a:pt x="2356770" y="60021"/>
                  </a:lnTo>
                  <a:lnTo>
                    <a:pt x="2325038" y="28289"/>
                  </a:lnTo>
                  <a:lnTo>
                    <a:pt x="2284809" y="7475"/>
                  </a:lnTo>
                  <a:lnTo>
                    <a:pt x="223850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936736" y="3936492"/>
              <a:ext cx="2385060" cy="879475"/>
            </a:xfrm>
            <a:custGeom>
              <a:avLst/>
              <a:gdLst/>
              <a:ahLst/>
              <a:cxnLst/>
              <a:rect l="l" t="t" r="r" b="b"/>
              <a:pathLst>
                <a:path w="2385059" h="879475">
                  <a:moveTo>
                    <a:pt x="0" y="146557"/>
                  </a:moveTo>
                  <a:lnTo>
                    <a:pt x="7475" y="100250"/>
                  </a:lnTo>
                  <a:lnTo>
                    <a:pt x="28289" y="60021"/>
                  </a:lnTo>
                  <a:lnTo>
                    <a:pt x="60021" y="28289"/>
                  </a:lnTo>
                  <a:lnTo>
                    <a:pt x="100250" y="7475"/>
                  </a:lnTo>
                  <a:lnTo>
                    <a:pt x="146558" y="0"/>
                  </a:lnTo>
                  <a:lnTo>
                    <a:pt x="2238502" y="0"/>
                  </a:lnTo>
                  <a:lnTo>
                    <a:pt x="2284809" y="7475"/>
                  </a:lnTo>
                  <a:lnTo>
                    <a:pt x="2325038" y="28289"/>
                  </a:lnTo>
                  <a:lnTo>
                    <a:pt x="2356770" y="60021"/>
                  </a:lnTo>
                  <a:lnTo>
                    <a:pt x="2377584" y="100250"/>
                  </a:lnTo>
                  <a:lnTo>
                    <a:pt x="2385060" y="146557"/>
                  </a:lnTo>
                  <a:lnTo>
                    <a:pt x="2385060" y="732789"/>
                  </a:lnTo>
                  <a:lnTo>
                    <a:pt x="2377584" y="779097"/>
                  </a:lnTo>
                  <a:lnTo>
                    <a:pt x="2356770" y="819326"/>
                  </a:lnTo>
                  <a:lnTo>
                    <a:pt x="2325038" y="851058"/>
                  </a:lnTo>
                  <a:lnTo>
                    <a:pt x="2284809" y="871872"/>
                  </a:lnTo>
                  <a:lnTo>
                    <a:pt x="2238502" y="879347"/>
                  </a:lnTo>
                  <a:lnTo>
                    <a:pt x="146558" y="879347"/>
                  </a:lnTo>
                  <a:lnTo>
                    <a:pt x="100250" y="871872"/>
                  </a:lnTo>
                  <a:lnTo>
                    <a:pt x="60021" y="851058"/>
                  </a:lnTo>
                  <a:lnTo>
                    <a:pt x="28289" y="819326"/>
                  </a:lnTo>
                  <a:lnTo>
                    <a:pt x="7475" y="779097"/>
                  </a:lnTo>
                  <a:lnTo>
                    <a:pt x="0" y="732789"/>
                  </a:lnTo>
                  <a:lnTo>
                    <a:pt x="0" y="146557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93144" y="2016153"/>
            <a:ext cx="148447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2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позднее 5</a:t>
            </a:r>
            <a:r>
              <a:rPr sz="12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Calibri"/>
                <a:cs typeface="Calibri"/>
              </a:rPr>
              <a:t>сентября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97906" y="1790886"/>
            <a:ext cx="1415415" cy="668655"/>
            <a:chOff x="1013460" y="3930396"/>
            <a:chExt cx="1887220" cy="891540"/>
          </a:xfrm>
        </p:grpSpPr>
        <p:sp>
          <p:nvSpPr>
            <p:cNvPr id="20" name="object 20"/>
            <p:cNvSpPr/>
            <p:nvPr/>
          </p:nvSpPr>
          <p:spPr>
            <a:xfrm>
              <a:off x="1019556" y="3936492"/>
              <a:ext cx="1874520" cy="879475"/>
            </a:xfrm>
            <a:custGeom>
              <a:avLst/>
              <a:gdLst/>
              <a:ahLst/>
              <a:cxnLst/>
              <a:rect l="l" t="t" r="r" b="b"/>
              <a:pathLst>
                <a:path w="1874520" h="879475">
                  <a:moveTo>
                    <a:pt x="1727962" y="0"/>
                  </a:moveTo>
                  <a:lnTo>
                    <a:pt x="146557" y="0"/>
                  </a:lnTo>
                  <a:lnTo>
                    <a:pt x="100236" y="7475"/>
                  </a:lnTo>
                  <a:lnTo>
                    <a:pt x="60004" y="28289"/>
                  </a:lnTo>
                  <a:lnTo>
                    <a:pt x="28278" y="60021"/>
                  </a:lnTo>
                  <a:lnTo>
                    <a:pt x="7472" y="100250"/>
                  </a:lnTo>
                  <a:lnTo>
                    <a:pt x="0" y="146557"/>
                  </a:lnTo>
                  <a:lnTo>
                    <a:pt x="0" y="732789"/>
                  </a:lnTo>
                  <a:lnTo>
                    <a:pt x="7472" y="779097"/>
                  </a:lnTo>
                  <a:lnTo>
                    <a:pt x="28278" y="819326"/>
                  </a:lnTo>
                  <a:lnTo>
                    <a:pt x="60004" y="851058"/>
                  </a:lnTo>
                  <a:lnTo>
                    <a:pt x="100236" y="871872"/>
                  </a:lnTo>
                  <a:lnTo>
                    <a:pt x="146557" y="879347"/>
                  </a:lnTo>
                  <a:lnTo>
                    <a:pt x="1727962" y="879347"/>
                  </a:lnTo>
                  <a:lnTo>
                    <a:pt x="1774269" y="871872"/>
                  </a:lnTo>
                  <a:lnTo>
                    <a:pt x="1814498" y="851058"/>
                  </a:lnTo>
                  <a:lnTo>
                    <a:pt x="1846230" y="819326"/>
                  </a:lnTo>
                  <a:lnTo>
                    <a:pt x="1867044" y="779097"/>
                  </a:lnTo>
                  <a:lnTo>
                    <a:pt x="1874520" y="732789"/>
                  </a:lnTo>
                  <a:lnTo>
                    <a:pt x="1874520" y="146557"/>
                  </a:lnTo>
                  <a:lnTo>
                    <a:pt x="1867044" y="100250"/>
                  </a:lnTo>
                  <a:lnTo>
                    <a:pt x="1846230" y="60021"/>
                  </a:lnTo>
                  <a:lnTo>
                    <a:pt x="1814498" y="28289"/>
                  </a:lnTo>
                  <a:lnTo>
                    <a:pt x="1774269" y="7475"/>
                  </a:lnTo>
                  <a:lnTo>
                    <a:pt x="172796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9556" y="3936492"/>
              <a:ext cx="1874520" cy="879475"/>
            </a:xfrm>
            <a:custGeom>
              <a:avLst/>
              <a:gdLst/>
              <a:ahLst/>
              <a:cxnLst/>
              <a:rect l="l" t="t" r="r" b="b"/>
              <a:pathLst>
                <a:path w="1874520" h="879475">
                  <a:moveTo>
                    <a:pt x="0" y="146557"/>
                  </a:moveTo>
                  <a:lnTo>
                    <a:pt x="7472" y="100250"/>
                  </a:lnTo>
                  <a:lnTo>
                    <a:pt x="28278" y="60021"/>
                  </a:lnTo>
                  <a:lnTo>
                    <a:pt x="60004" y="28289"/>
                  </a:lnTo>
                  <a:lnTo>
                    <a:pt x="100236" y="7475"/>
                  </a:lnTo>
                  <a:lnTo>
                    <a:pt x="146557" y="0"/>
                  </a:lnTo>
                  <a:lnTo>
                    <a:pt x="1727962" y="0"/>
                  </a:lnTo>
                  <a:lnTo>
                    <a:pt x="1774269" y="7475"/>
                  </a:lnTo>
                  <a:lnTo>
                    <a:pt x="1814498" y="28289"/>
                  </a:lnTo>
                  <a:lnTo>
                    <a:pt x="1846230" y="60021"/>
                  </a:lnTo>
                  <a:lnTo>
                    <a:pt x="1867044" y="100250"/>
                  </a:lnTo>
                  <a:lnTo>
                    <a:pt x="1874520" y="146557"/>
                  </a:lnTo>
                  <a:lnTo>
                    <a:pt x="1874520" y="732789"/>
                  </a:lnTo>
                  <a:lnTo>
                    <a:pt x="1867044" y="779097"/>
                  </a:lnTo>
                  <a:lnTo>
                    <a:pt x="1846230" y="819326"/>
                  </a:lnTo>
                  <a:lnTo>
                    <a:pt x="1814498" y="851058"/>
                  </a:lnTo>
                  <a:lnTo>
                    <a:pt x="1774269" y="871872"/>
                  </a:lnTo>
                  <a:lnTo>
                    <a:pt x="1727962" y="879347"/>
                  </a:lnTo>
                  <a:lnTo>
                    <a:pt x="146557" y="879347"/>
                  </a:lnTo>
                  <a:lnTo>
                    <a:pt x="100236" y="871872"/>
                  </a:lnTo>
                  <a:lnTo>
                    <a:pt x="60004" y="851058"/>
                  </a:lnTo>
                  <a:lnTo>
                    <a:pt x="28278" y="819326"/>
                  </a:lnTo>
                  <a:lnTo>
                    <a:pt x="7472" y="779097"/>
                  </a:lnTo>
                  <a:lnTo>
                    <a:pt x="0" y="732789"/>
                  </a:lnTo>
                  <a:lnTo>
                    <a:pt x="0" y="146557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52522" y="2016153"/>
            <a:ext cx="24812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п.</a:t>
            </a:r>
            <a:r>
              <a:rPr sz="12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38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2191" y="1099395"/>
            <a:ext cx="1415415" cy="631031"/>
            <a:chOff x="990600" y="2564892"/>
            <a:chExt cx="1887220" cy="841375"/>
          </a:xfrm>
        </p:grpSpPr>
        <p:sp>
          <p:nvSpPr>
            <p:cNvPr id="24" name="object 24"/>
            <p:cNvSpPr/>
            <p:nvPr/>
          </p:nvSpPr>
          <p:spPr>
            <a:xfrm>
              <a:off x="996695" y="2570988"/>
              <a:ext cx="1874520" cy="829310"/>
            </a:xfrm>
            <a:custGeom>
              <a:avLst/>
              <a:gdLst/>
              <a:ahLst/>
              <a:cxnLst/>
              <a:rect l="l" t="t" r="r" b="b"/>
              <a:pathLst>
                <a:path w="1874520" h="829310">
                  <a:moveTo>
                    <a:pt x="1736343" y="0"/>
                  </a:moveTo>
                  <a:lnTo>
                    <a:pt x="138175" y="0"/>
                  </a:lnTo>
                  <a:lnTo>
                    <a:pt x="94501" y="7042"/>
                  </a:lnTo>
                  <a:lnTo>
                    <a:pt x="56570" y="26655"/>
                  </a:lnTo>
                  <a:lnTo>
                    <a:pt x="26659" y="56564"/>
                  </a:lnTo>
                  <a:lnTo>
                    <a:pt x="7044" y="94496"/>
                  </a:lnTo>
                  <a:lnTo>
                    <a:pt x="0" y="138175"/>
                  </a:lnTo>
                  <a:lnTo>
                    <a:pt x="0" y="690879"/>
                  </a:lnTo>
                  <a:lnTo>
                    <a:pt x="7044" y="734559"/>
                  </a:lnTo>
                  <a:lnTo>
                    <a:pt x="26659" y="772491"/>
                  </a:lnTo>
                  <a:lnTo>
                    <a:pt x="56570" y="802400"/>
                  </a:lnTo>
                  <a:lnTo>
                    <a:pt x="94501" y="822013"/>
                  </a:lnTo>
                  <a:lnTo>
                    <a:pt x="138175" y="829056"/>
                  </a:lnTo>
                  <a:lnTo>
                    <a:pt x="1736343" y="829056"/>
                  </a:lnTo>
                  <a:lnTo>
                    <a:pt x="1780023" y="822013"/>
                  </a:lnTo>
                  <a:lnTo>
                    <a:pt x="1817955" y="802400"/>
                  </a:lnTo>
                  <a:lnTo>
                    <a:pt x="1847864" y="772491"/>
                  </a:lnTo>
                  <a:lnTo>
                    <a:pt x="1867477" y="734559"/>
                  </a:lnTo>
                  <a:lnTo>
                    <a:pt x="1874520" y="690879"/>
                  </a:lnTo>
                  <a:lnTo>
                    <a:pt x="1874520" y="138175"/>
                  </a:lnTo>
                  <a:lnTo>
                    <a:pt x="1867477" y="94496"/>
                  </a:lnTo>
                  <a:lnTo>
                    <a:pt x="1847864" y="56564"/>
                  </a:lnTo>
                  <a:lnTo>
                    <a:pt x="1817955" y="26655"/>
                  </a:lnTo>
                  <a:lnTo>
                    <a:pt x="1780023" y="7042"/>
                  </a:lnTo>
                  <a:lnTo>
                    <a:pt x="173634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96695" y="2570988"/>
              <a:ext cx="1874520" cy="829310"/>
            </a:xfrm>
            <a:custGeom>
              <a:avLst/>
              <a:gdLst/>
              <a:ahLst/>
              <a:cxnLst/>
              <a:rect l="l" t="t" r="r" b="b"/>
              <a:pathLst>
                <a:path w="1874520" h="829310">
                  <a:moveTo>
                    <a:pt x="0" y="138175"/>
                  </a:moveTo>
                  <a:lnTo>
                    <a:pt x="7044" y="94496"/>
                  </a:lnTo>
                  <a:lnTo>
                    <a:pt x="26659" y="56564"/>
                  </a:lnTo>
                  <a:lnTo>
                    <a:pt x="56570" y="26655"/>
                  </a:lnTo>
                  <a:lnTo>
                    <a:pt x="94501" y="7042"/>
                  </a:lnTo>
                  <a:lnTo>
                    <a:pt x="138175" y="0"/>
                  </a:lnTo>
                  <a:lnTo>
                    <a:pt x="1736343" y="0"/>
                  </a:lnTo>
                  <a:lnTo>
                    <a:pt x="1780023" y="7042"/>
                  </a:lnTo>
                  <a:lnTo>
                    <a:pt x="1817955" y="26655"/>
                  </a:lnTo>
                  <a:lnTo>
                    <a:pt x="1847864" y="56564"/>
                  </a:lnTo>
                  <a:lnTo>
                    <a:pt x="1867477" y="94496"/>
                  </a:lnTo>
                  <a:lnTo>
                    <a:pt x="1874520" y="138175"/>
                  </a:lnTo>
                  <a:lnTo>
                    <a:pt x="1874520" y="690879"/>
                  </a:lnTo>
                  <a:lnTo>
                    <a:pt x="1867477" y="734559"/>
                  </a:lnTo>
                  <a:lnTo>
                    <a:pt x="1847864" y="772491"/>
                  </a:lnTo>
                  <a:lnTo>
                    <a:pt x="1817955" y="802400"/>
                  </a:lnTo>
                  <a:lnTo>
                    <a:pt x="1780023" y="822013"/>
                  </a:lnTo>
                  <a:lnTo>
                    <a:pt x="1736343" y="829056"/>
                  </a:lnTo>
                  <a:lnTo>
                    <a:pt x="138175" y="829056"/>
                  </a:lnTo>
                  <a:lnTo>
                    <a:pt x="94501" y="822013"/>
                  </a:lnTo>
                  <a:lnTo>
                    <a:pt x="56570" y="802400"/>
                  </a:lnTo>
                  <a:lnTo>
                    <a:pt x="26659" y="772491"/>
                  </a:lnTo>
                  <a:lnTo>
                    <a:pt x="7044" y="734559"/>
                  </a:lnTo>
                  <a:lnTo>
                    <a:pt x="0" y="690879"/>
                  </a:lnTo>
                  <a:lnTo>
                    <a:pt x="0" y="138175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5424" y="1237125"/>
            <a:ext cx="1187768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76" algn="ctr">
              <a:spcBef>
                <a:spcPts val="79"/>
              </a:spcBef>
            </a:pP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Пункт</a:t>
            </a:r>
            <a:r>
              <a:rPr sz="105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ПП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19" dirty="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0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17.05.2025</a:t>
            </a:r>
            <a:r>
              <a:rPr sz="1050" b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050" b="1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19" dirty="0">
                <a:solidFill>
                  <a:srgbClr val="FFFFFF"/>
                </a:solidFill>
                <a:latin typeface="Calibri"/>
                <a:cs typeface="Calibri"/>
              </a:rPr>
              <a:t>678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32956" y="1790886"/>
            <a:ext cx="4282916" cy="668655"/>
            <a:chOff x="3060192" y="3930396"/>
            <a:chExt cx="5710555" cy="891540"/>
          </a:xfrm>
        </p:grpSpPr>
        <p:sp>
          <p:nvSpPr>
            <p:cNvPr id="28" name="object 28"/>
            <p:cNvSpPr/>
            <p:nvPr/>
          </p:nvSpPr>
          <p:spPr>
            <a:xfrm>
              <a:off x="3066288" y="3936492"/>
              <a:ext cx="5698490" cy="879475"/>
            </a:xfrm>
            <a:custGeom>
              <a:avLst/>
              <a:gdLst/>
              <a:ahLst/>
              <a:cxnLst/>
              <a:rect l="l" t="t" r="r" b="b"/>
              <a:pathLst>
                <a:path w="5698490" h="879475">
                  <a:moveTo>
                    <a:pt x="5551678" y="0"/>
                  </a:moveTo>
                  <a:lnTo>
                    <a:pt x="146557" y="0"/>
                  </a:lnTo>
                  <a:lnTo>
                    <a:pt x="100250" y="7475"/>
                  </a:lnTo>
                  <a:lnTo>
                    <a:pt x="60021" y="28289"/>
                  </a:lnTo>
                  <a:lnTo>
                    <a:pt x="28289" y="60021"/>
                  </a:lnTo>
                  <a:lnTo>
                    <a:pt x="7475" y="100250"/>
                  </a:lnTo>
                  <a:lnTo>
                    <a:pt x="0" y="146557"/>
                  </a:lnTo>
                  <a:lnTo>
                    <a:pt x="0" y="732789"/>
                  </a:lnTo>
                  <a:lnTo>
                    <a:pt x="7475" y="779097"/>
                  </a:lnTo>
                  <a:lnTo>
                    <a:pt x="28289" y="819326"/>
                  </a:lnTo>
                  <a:lnTo>
                    <a:pt x="60021" y="851058"/>
                  </a:lnTo>
                  <a:lnTo>
                    <a:pt x="100250" y="871872"/>
                  </a:lnTo>
                  <a:lnTo>
                    <a:pt x="146557" y="879347"/>
                  </a:lnTo>
                  <a:lnTo>
                    <a:pt x="5551678" y="879347"/>
                  </a:lnTo>
                  <a:lnTo>
                    <a:pt x="5597985" y="871872"/>
                  </a:lnTo>
                  <a:lnTo>
                    <a:pt x="5638214" y="851058"/>
                  </a:lnTo>
                  <a:lnTo>
                    <a:pt x="5669946" y="819326"/>
                  </a:lnTo>
                  <a:lnTo>
                    <a:pt x="5690760" y="779097"/>
                  </a:lnTo>
                  <a:lnTo>
                    <a:pt x="5698236" y="732789"/>
                  </a:lnTo>
                  <a:lnTo>
                    <a:pt x="5698236" y="146557"/>
                  </a:lnTo>
                  <a:lnTo>
                    <a:pt x="5690760" y="100250"/>
                  </a:lnTo>
                  <a:lnTo>
                    <a:pt x="5669946" y="60021"/>
                  </a:lnTo>
                  <a:lnTo>
                    <a:pt x="5638214" y="28289"/>
                  </a:lnTo>
                  <a:lnTo>
                    <a:pt x="5597985" y="7475"/>
                  </a:lnTo>
                  <a:lnTo>
                    <a:pt x="555167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066288" y="3936492"/>
              <a:ext cx="5698490" cy="879475"/>
            </a:xfrm>
            <a:custGeom>
              <a:avLst/>
              <a:gdLst/>
              <a:ahLst/>
              <a:cxnLst/>
              <a:rect l="l" t="t" r="r" b="b"/>
              <a:pathLst>
                <a:path w="5698490" h="879475">
                  <a:moveTo>
                    <a:pt x="0" y="146557"/>
                  </a:moveTo>
                  <a:lnTo>
                    <a:pt x="7475" y="100250"/>
                  </a:lnTo>
                  <a:lnTo>
                    <a:pt x="28289" y="60021"/>
                  </a:lnTo>
                  <a:lnTo>
                    <a:pt x="60021" y="28289"/>
                  </a:lnTo>
                  <a:lnTo>
                    <a:pt x="100250" y="7475"/>
                  </a:lnTo>
                  <a:lnTo>
                    <a:pt x="146557" y="0"/>
                  </a:lnTo>
                  <a:lnTo>
                    <a:pt x="5551678" y="0"/>
                  </a:lnTo>
                  <a:lnTo>
                    <a:pt x="5597985" y="7475"/>
                  </a:lnTo>
                  <a:lnTo>
                    <a:pt x="5638214" y="28289"/>
                  </a:lnTo>
                  <a:lnTo>
                    <a:pt x="5669946" y="60021"/>
                  </a:lnTo>
                  <a:lnTo>
                    <a:pt x="5690760" y="100250"/>
                  </a:lnTo>
                  <a:lnTo>
                    <a:pt x="5698236" y="146557"/>
                  </a:lnTo>
                  <a:lnTo>
                    <a:pt x="5698236" y="732789"/>
                  </a:lnTo>
                  <a:lnTo>
                    <a:pt x="5690760" y="779097"/>
                  </a:lnTo>
                  <a:lnTo>
                    <a:pt x="5669946" y="819326"/>
                  </a:lnTo>
                  <a:lnTo>
                    <a:pt x="5638214" y="851058"/>
                  </a:lnTo>
                  <a:lnTo>
                    <a:pt x="5597985" y="871872"/>
                  </a:lnTo>
                  <a:lnTo>
                    <a:pt x="5551678" y="879347"/>
                  </a:lnTo>
                  <a:lnTo>
                    <a:pt x="146557" y="879347"/>
                  </a:lnTo>
                  <a:lnTo>
                    <a:pt x="100250" y="871872"/>
                  </a:lnTo>
                  <a:lnTo>
                    <a:pt x="60021" y="851058"/>
                  </a:lnTo>
                  <a:lnTo>
                    <a:pt x="28289" y="819326"/>
                  </a:lnTo>
                  <a:lnTo>
                    <a:pt x="7475" y="779097"/>
                  </a:lnTo>
                  <a:lnTo>
                    <a:pt x="0" y="732789"/>
                  </a:lnTo>
                  <a:lnTo>
                    <a:pt x="0" y="146557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228586" y="1850417"/>
            <a:ext cx="4038600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r>
              <a:rPr sz="1125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25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численности,</a:t>
            </a:r>
            <a:r>
              <a:rPr sz="1125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доли</a:t>
            </a:r>
            <a:r>
              <a:rPr sz="1125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выпускников</a:t>
            </a:r>
            <a:r>
              <a:rPr sz="1125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1125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spc="-8" dirty="0">
                <a:solidFill>
                  <a:srgbClr val="FFFFFF"/>
                </a:solidFill>
                <a:latin typeface="Calibri"/>
                <a:cs typeface="Calibri"/>
              </a:rPr>
              <a:t>классов,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поступивших</a:t>
            </a:r>
            <a:r>
              <a:rPr sz="1125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125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обучение</a:t>
            </a:r>
            <a:r>
              <a:rPr sz="1125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125" spc="-8" dirty="0">
                <a:solidFill>
                  <a:srgbClr val="FFFFFF"/>
                </a:solidFill>
                <a:latin typeface="Calibri"/>
                <a:cs typeface="Calibri"/>
              </a:rPr>
              <a:t> образовательным</a:t>
            </a:r>
            <a:r>
              <a:rPr sz="1125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программам</a:t>
            </a:r>
            <a:r>
              <a:rPr sz="1125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spc="-15" dirty="0">
                <a:solidFill>
                  <a:srgbClr val="FFFFFF"/>
                </a:solidFill>
                <a:latin typeface="Calibri"/>
                <a:cs typeface="Calibri"/>
              </a:rPr>
              <a:t>СОО,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25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1125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spc="-8" dirty="0">
                <a:solidFill>
                  <a:srgbClr val="FFFFFF"/>
                </a:solidFill>
                <a:latin typeface="Calibri"/>
                <a:cs typeface="Calibri"/>
              </a:rPr>
              <a:t>среднем</a:t>
            </a:r>
            <a:r>
              <a:rPr sz="1125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первичном</a:t>
            </a:r>
            <a:r>
              <a:rPr sz="1125" spc="-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балле</a:t>
            </a:r>
            <a:r>
              <a:rPr sz="1125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25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средней</a:t>
            </a:r>
            <a:r>
              <a:rPr sz="1125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FFFFFF"/>
                </a:solidFill>
                <a:latin typeface="Calibri"/>
                <a:cs typeface="Calibri"/>
              </a:rPr>
              <a:t>отметки</a:t>
            </a:r>
            <a:r>
              <a:rPr sz="1125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25" spc="-19" dirty="0">
                <a:solidFill>
                  <a:srgbClr val="FFFFFF"/>
                </a:solidFill>
                <a:latin typeface="Calibri"/>
                <a:cs typeface="Calibri"/>
              </a:rPr>
              <a:t>ГИА</a:t>
            </a:r>
            <a:endParaRPr sz="1125">
              <a:latin typeface="Calibri"/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4330" y="2675759"/>
            <a:ext cx="8208912" cy="280051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Взаимодействие с  учащимися и РОО при изменении выбора (убираем предметы):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Получение заявления от учащегося  (подписи родителей обязательны);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На участие в эксперименте (краткая форма заявления)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Заполняем форму  «реестр» в Х</a:t>
            </a:r>
            <a:r>
              <a:rPr lang="en-US" dirty="0" smtClean="0"/>
              <a:t>L</a:t>
            </a:r>
            <a:r>
              <a:rPr lang="ru-RU" dirty="0" smtClean="0"/>
              <a:t>+ копия заявления (скан) и направляем в РОО </a:t>
            </a:r>
            <a:r>
              <a:rPr lang="ru-RU" b="1" u="sng" dirty="0" smtClean="0"/>
              <a:t>до 11.00 ЕЖЕДНЕВНО по ЗСПД!!!</a:t>
            </a:r>
          </a:p>
          <a:p>
            <a:pPr marL="342900" indent="-342900" algn="just">
              <a:buAutoNum type="arabicPeriod"/>
            </a:pPr>
            <a:r>
              <a:rPr lang="ru-RU" b="1" u="sng" dirty="0" smtClean="0"/>
              <a:t>По согласованию (</a:t>
            </a:r>
            <a:r>
              <a:rPr lang="ru-RU" b="1" u="sng" dirty="0" err="1" smtClean="0"/>
              <a:t>созвону</a:t>
            </a:r>
            <a:r>
              <a:rPr lang="ru-RU" b="1" u="sng" dirty="0" smtClean="0"/>
              <a:t> ) с оператором после разрешения РОО в РИС ОО ставится </a:t>
            </a:r>
            <a:r>
              <a:rPr lang="en-US" b="1" u="sng" dirty="0" smtClean="0">
                <a:latin typeface="Segoe Print" panose="02000600000000000000" pitchFamily="2" charset="0"/>
              </a:rPr>
              <a:t>V</a:t>
            </a:r>
            <a:r>
              <a:rPr lang="ru-RU" b="1" u="sng" dirty="0" smtClean="0">
                <a:latin typeface="Stencil" panose="040409050D0802020404" pitchFamily="82" charset="0"/>
              </a:rPr>
              <a:t>  </a:t>
            </a:r>
            <a:r>
              <a:rPr lang="ru-RU" b="1" u="sng" dirty="0" smtClean="0"/>
              <a:t>в параметрах на против «претендент в СПО»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Свод + выгрузка из РИС отправляется оператору района для передачи в РЦОИ по ЗСПД и по ДЕЛУ в </a:t>
            </a:r>
            <a:r>
              <a:rPr lang="ru-RU" dirty="0" err="1" smtClean="0"/>
              <a:t>минобр</a:t>
            </a:r>
            <a:endParaRPr lang="ru-RU" dirty="0"/>
          </a:p>
        </p:txBody>
      </p:sp>
      <p:pic>
        <p:nvPicPr>
          <p:cNvPr id="34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601" y="5658967"/>
            <a:ext cx="8271050" cy="982034"/>
          </a:xfrm>
          <a:prstGeom prst="rect">
            <a:avLst/>
          </a:prstGeom>
        </p:spPr>
      </p:pic>
      <p:pic>
        <p:nvPicPr>
          <p:cNvPr id="35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64400" y="332656"/>
            <a:ext cx="7543800" cy="1064394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dirty="0">
                <a:solidFill>
                  <a:srgbClr val="073CA9"/>
                </a:solidFill>
              </a:rPr>
              <a:t>Основное</a:t>
            </a:r>
            <a:r>
              <a:rPr sz="3600" spc="-95" dirty="0">
                <a:solidFill>
                  <a:srgbClr val="073CA9"/>
                </a:solidFill>
              </a:rPr>
              <a:t> </a:t>
            </a:r>
            <a:r>
              <a:rPr sz="3600" spc="-10" dirty="0">
                <a:solidFill>
                  <a:srgbClr val="073CA9"/>
                </a:solidFill>
              </a:rPr>
              <a:t>средство</a:t>
            </a:r>
            <a:endParaRPr sz="3600" dirty="0"/>
          </a:p>
          <a:p>
            <a:pPr marL="12700">
              <a:lnSpc>
                <a:spcPts val="4105"/>
              </a:lnSpc>
            </a:pPr>
            <a:r>
              <a:rPr sz="3600" dirty="0">
                <a:solidFill>
                  <a:srgbClr val="073CA9"/>
                </a:solidFill>
              </a:rPr>
              <a:t>коммуникации</a:t>
            </a:r>
            <a:r>
              <a:rPr sz="3600" spc="-114" dirty="0">
                <a:solidFill>
                  <a:srgbClr val="073CA9"/>
                </a:solidFill>
              </a:rPr>
              <a:t> </a:t>
            </a:r>
            <a:r>
              <a:rPr sz="3600" dirty="0">
                <a:solidFill>
                  <a:srgbClr val="073CA9"/>
                </a:solidFill>
              </a:rPr>
              <a:t>2026</a:t>
            </a:r>
            <a:r>
              <a:rPr sz="3600" spc="-85" dirty="0">
                <a:solidFill>
                  <a:srgbClr val="073CA9"/>
                </a:solidFill>
              </a:rPr>
              <a:t> </a:t>
            </a:r>
            <a:r>
              <a:rPr sz="3600" dirty="0">
                <a:solidFill>
                  <a:srgbClr val="073CA9"/>
                </a:solidFill>
              </a:rPr>
              <a:t>–</a:t>
            </a:r>
            <a:r>
              <a:rPr sz="3600" spc="-85" dirty="0">
                <a:solidFill>
                  <a:srgbClr val="073CA9"/>
                </a:solidFill>
              </a:rPr>
              <a:t> </a:t>
            </a:r>
            <a:r>
              <a:rPr sz="3600" u="sng" spc="-25" dirty="0">
                <a:solidFill>
                  <a:srgbClr val="073CA9"/>
                </a:solidFill>
                <a:uFill>
                  <a:solidFill>
                    <a:srgbClr val="073CA9"/>
                  </a:solidFill>
                </a:uFill>
              </a:rPr>
              <a:t>MAX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" y="2637282"/>
            <a:ext cx="2441448" cy="23804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5993" y="2016252"/>
            <a:ext cx="7460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https://max.ru/join/ZPb07zobAc0QlXCOv1dza-GUrUmux5A3zkTebsfL5X4</a:t>
            </a:r>
            <a:endParaRPr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588" y="2637282"/>
            <a:ext cx="2691384" cy="25191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51632" y="3141726"/>
            <a:ext cx="2724912" cy="27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7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object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7056784" cy="6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10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7076" y="5678983"/>
            <a:ext cx="895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0" dirty="0">
                <a:solidFill>
                  <a:srgbClr val="888888"/>
                </a:solidFill>
                <a:latin typeface="Microsoft Sans Serif"/>
                <a:cs typeface="Microsoft Sans Serif"/>
              </a:rPr>
              <a:t>6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663" y="190761"/>
            <a:ext cx="7543800" cy="577543"/>
          </a:xfrm>
          <a:prstGeom prst="rect">
            <a:avLst/>
          </a:prstGeom>
        </p:spPr>
        <p:txBody>
          <a:bodyPr vert="horz" wrap="square" lIns="0" tIns="145237" rIns="0" bIns="0" rtlCol="0" anchor="b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2060"/>
                </a:solidFill>
              </a:rPr>
              <a:t>Форма</a:t>
            </a:r>
            <a:r>
              <a:rPr sz="2800" b="1" spc="-8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заявления</a:t>
            </a:r>
            <a:r>
              <a:rPr sz="2800" b="1" spc="-65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для</a:t>
            </a:r>
            <a:r>
              <a:rPr sz="2800" b="1" spc="-95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участников</a:t>
            </a:r>
            <a:r>
              <a:rPr sz="2800" b="1" spc="-70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эксперимента</a:t>
            </a:r>
            <a:r>
              <a:rPr sz="2800" b="1" spc="-60" dirty="0">
                <a:solidFill>
                  <a:srgbClr val="002060"/>
                </a:solidFill>
              </a:rPr>
              <a:t> </a:t>
            </a:r>
            <a:r>
              <a:rPr sz="2800" b="1" spc="-25" dirty="0">
                <a:solidFill>
                  <a:srgbClr val="002060"/>
                </a:solidFill>
              </a:rPr>
              <a:t>СПО</a:t>
            </a:r>
            <a:endParaRPr sz="2800" b="1" dirty="0">
              <a:solidFill>
                <a:srgbClr val="002060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520" y="908720"/>
            <a:ext cx="8640960" cy="5616624"/>
            <a:chOff x="422147" y="771144"/>
            <a:chExt cx="6638926" cy="41681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5" y="771144"/>
              <a:ext cx="6047232" cy="4168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2147" y="2720340"/>
              <a:ext cx="3312160" cy="721360"/>
            </a:xfrm>
            <a:custGeom>
              <a:avLst/>
              <a:gdLst/>
              <a:ahLst/>
              <a:cxnLst/>
              <a:rect l="l" t="t" r="r" b="b"/>
              <a:pathLst>
                <a:path w="3312160" h="721360">
                  <a:moveTo>
                    <a:pt x="0" y="360426"/>
                  </a:moveTo>
                  <a:lnTo>
                    <a:pt x="14318" y="312825"/>
                  </a:lnTo>
                  <a:lnTo>
                    <a:pt x="39211" y="282111"/>
                  </a:lnTo>
                  <a:lnTo>
                    <a:pt x="75755" y="252349"/>
                  </a:lnTo>
                  <a:lnTo>
                    <a:pt x="123411" y="223657"/>
                  </a:lnTo>
                  <a:lnTo>
                    <a:pt x="181640" y="196152"/>
                  </a:lnTo>
                  <a:lnTo>
                    <a:pt x="249905" y="169952"/>
                  </a:lnTo>
                  <a:lnTo>
                    <a:pt x="287632" y="157377"/>
                  </a:lnTo>
                  <a:lnTo>
                    <a:pt x="327666" y="145173"/>
                  </a:lnTo>
                  <a:lnTo>
                    <a:pt x="369939" y="133354"/>
                  </a:lnTo>
                  <a:lnTo>
                    <a:pt x="414385" y="121933"/>
                  </a:lnTo>
                  <a:lnTo>
                    <a:pt x="460935" y="110927"/>
                  </a:lnTo>
                  <a:lnTo>
                    <a:pt x="509524" y="100350"/>
                  </a:lnTo>
                  <a:lnTo>
                    <a:pt x="560083" y="90216"/>
                  </a:lnTo>
                  <a:lnTo>
                    <a:pt x="612544" y="80540"/>
                  </a:lnTo>
                  <a:lnTo>
                    <a:pt x="666842" y="71337"/>
                  </a:lnTo>
                  <a:lnTo>
                    <a:pt x="722908" y="62622"/>
                  </a:lnTo>
                  <a:lnTo>
                    <a:pt x="780675" y="54408"/>
                  </a:lnTo>
                  <a:lnTo>
                    <a:pt x="840075" y="46712"/>
                  </a:lnTo>
                  <a:lnTo>
                    <a:pt x="901043" y="39547"/>
                  </a:lnTo>
                  <a:lnTo>
                    <a:pt x="963509" y="32928"/>
                  </a:lnTo>
                  <a:lnTo>
                    <a:pt x="1027408" y="26869"/>
                  </a:lnTo>
                  <a:lnTo>
                    <a:pt x="1092671" y="21386"/>
                  </a:lnTo>
                  <a:lnTo>
                    <a:pt x="1159231" y="16494"/>
                  </a:lnTo>
                  <a:lnTo>
                    <a:pt x="1227022" y="12206"/>
                  </a:lnTo>
                  <a:lnTo>
                    <a:pt x="1295975" y="8537"/>
                  </a:lnTo>
                  <a:lnTo>
                    <a:pt x="1366023" y="5503"/>
                  </a:lnTo>
                  <a:lnTo>
                    <a:pt x="1437100" y="3117"/>
                  </a:lnTo>
                  <a:lnTo>
                    <a:pt x="1509138" y="1395"/>
                  </a:lnTo>
                  <a:lnTo>
                    <a:pt x="1582068" y="351"/>
                  </a:lnTo>
                  <a:lnTo>
                    <a:pt x="1655826" y="0"/>
                  </a:lnTo>
                  <a:lnTo>
                    <a:pt x="1729586" y="351"/>
                  </a:lnTo>
                  <a:lnTo>
                    <a:pt x="1802519" y="1395"/>
                  </a:lnTo>
                  <a:lnTo>
                    <a:pt x="1874559" y="3117"/>
                  </a:lnTo>
                  <a:lnTo>
                    <a:pt x="1945637" y="5503"/>
                  </a:lnTo>
                  <a:lnTo>
                    <a:pt x="2015688" y="8537"/>
                  </a:lnTo>
                  <a:lnTo>
                    <a:pt x="2084642" y="12206"/>
                  </a:lnTo>
                  <a:lnTo>
                    <a:pt x="2152434" y="16494"/>
                  </a:lnTo>
                  <a:lnTo>
                    <a:pt x="2218995" y="21386"/>
                  </a:lnTo>
                  <a:lnTo>
                    <a:pt x="2284259" y="26869"/>
                  </a:lnTo>
                  <a:lnTo>
                    <a:pt x="2348158" y="32928"/>
                  </a:lnTo>
                  <a:lnTo>
                    <a:pt x="2410625" y="39547"/>
                  </a:lnTo>
                  <a:lnTo>
                    <a:pt x="2471592" y="46712"/>
                  </a:lnTo>
                  <a:lnTo>
                    <a:pt x="2530993" y="54408"/>
                  </a:lnTo>
                  <a:lnTo>
                    <a:pt x="2588760" y="62622"/>
                  </a:lnTo>
                  <a:lnTo>
                    <a:pt x="2644826" y="71337"/>
                  </a:lnTo>
                  <a:lnTo>
                    <a:pt x="2699123" y="80540"/>
                  </a:lnTo>
                  <a:lnTo>
                    <a:pt x="2751584" y="90216"/>
                  </a:lnTo>
                  <a:lnTo>
                    <a:pt x="2802142" y="100350"/>
                  </a:lnTo>
                  <a:lnTo>
                    <a:pt x="2850729" y="110927"/>
                  </a:lnTo>
                  <a:lnTo>
                    <a:pt x="2897279" y="121933"/>
                  </a:lnTo>
                  <a:lnTo>
                    <a:pt x="2941724" y="133354"/>
                  </a:lnTo>
                  <a:lnTo>
                    <a:pt x="2983997" y="145173"/>
                  </a:lnTo>
                  <a:lnTo>
                    <a:pt x="3024030" y="157377"/>
                  </a:lnTo>
                  <a:lnTo>
                    <a:pt x="3061756" y="169952"/>
                  </a:lnTo>
                  <a:lnTo>
                    <a:pt x="3130018" y="196152"/>
                  </a:lnTo>
                  <a:lnTo>
                    <a:pt x="3188245" y="223657"/>
                  </a:lnTo>
                  <a:lnTo>
                    <a:pt x="3235899" y="252349"/>
                  </a:lnTo>
                  <a:lnTo>
                    <a:pt x="3272442" y="282111"/>
                  </a:lnTo>
                  <a:lnTo>
                    <a:pt x="3297334" y="312825"/>
                  </a:lnTo>
                  <a:lnTo>
                    <a:pt x="3311652" y="360426"/>
                  </a:lnTo>
                  <a:lnTo>
                    <a:pt x="3310038" y="376477"/>
                  </a:lnTo>
                  <a:lnTo>
                    <a:pt x="3286378" y="423494"/>
                  </a:lnTo>
                  <a:lnTo>
                    <a:pt x="3255593" y="453747"/>
                  </a:lnTo>
                  <a:lnTo>
                    <a:pt x="3213428" y="482989"/>
                  </a:lnTo>
                  <a:lnTo>
                    <a:pt x="3160420" y="511102"/>
                  </a:lnTo>
                  <a:lnTo>
                    <a:pt x="3097108" y="537969"/>
                  </a:lnTo>
                  <a:lnTo>
                    <a:pt x="3024030" y="563474"/>
                  </a:lnTo>
                  <a:lnTo>
                    <a:pt x="2983997" y="575678"/>
                  </a:lnTo>
                  <a:lnTo>
                    <a:pt x="2941724" y="587497"/>
                  </a:lnTo>
                  <a:lnTo>
                    <a:pt x="2897279" y="598918"/>
                  </a:lnTo>
                  <a:lnTo>
                    <a:pt x="2850729" y="609924"/>
                  </a:lnTo>
                  <a:lnTo>
                    <a:pt x="2802142" y="620501"/>
                  </a:lnTo>
                  <a:lnTo>
                    <a:pt x="2751584" y="630635"/>
                  </a:lnTo>
                  <a:lnTo>
                    <a:pt x="2699123" y="640311"/>
                  </a:lnTo>
                  <a:lnTo>
                    <a:pt x="2644826" y="649514"/>
                  </a:lnTo>
                  <a:lnTo>
                    <a:pt x="2588760" y="658229"/>
                  </a:lnTo>
                  <a:lnTo>
                    <a:pt x="2530993" y="666443"/>
                  </a:lnTo>
                  <a:lnTo>
                    <a:pt x="2471592" y="674139"/>
                  </a:lnTo>
                  <a:lnTo>
                    <a:pt x="2410625" y="681304"/>
                  </a:lnTo>
                  <a:lnTo>
                    <a:pt x="2348158" y="687923"/>
                  </a:lnTo>
                  <a:lnTo>
                    <a:pt x="2284259" y="693982"/>
                  </a:lnTo>
                  <a:lnTo>
                    <a:pt x="2218995" y="699465"/>
                  </a:lnTo>
                  <a:lnTo>
                    <a:pt x="2152434" y="704357"/>
                  </a:lnTo>
                  <a:lnTo>
                    <a:pt x="2084642" y="708645"/>
                  </a:lnTo>
                  <a:lnTo>
                    <a:pt x="2015688" y="712314"/>
                  </a:lnTo>
                  <a:lnTo>
                    <a:pt x="1945637" y="715348"/>
                  </a:lnTo>
                  <a:lnTo>
                    <a:pt x="1874559" y="717734"/>
                  </a:lnTo>
                  <a:lnTo>
                    <a:pt x="1802519" y="719456"/>
                  </a:lnTo>
                  <a:lnTo>
                    <a:pt x="1729586" y="720500"/>
                  </a:lnTo>
                  <a:lnTo>
                    <a:pt x="1655826" y="720852"/>
                  </a:lnTo>
                  <a:lnTo>
                    <a:pt x="1582068" y="720500"/>
                  </a:lnTo>
                  <a:lnTo>
                    <a:pt x="1509138" y="719456"/>
                  </a:lnTo>
                  <a:lnTo>
                    <a:pt x="1437100" y="717734"/>
                  </a:lnTo>
                  <a:lnTo>
                    <a:pt x="1366023" y="715348"/>
                  </a:lnTo>
                  <a:lnTo>
                    <a:pt x="1295975" y="712314"/>
                  </a:lnTo>
                  <a:lnTo>
                    <a:pt x="1227022" y="708645"/>
                  </a:lnTo>
                  <a:lnTo>
                    <a:pt x="1159231" y="704357"/>
                  </a:lnTo>
                  <a:lnTo>
                    <a:pt x="1092671" y="699465"/>
                  </a:lnTo>
                  <a:lnTo>
                    <a:pt x="1027408" y="693982"/>
                  </a:lnTo>
                  <a:lnTo>
                    <a:pt x="963509" y="687923"/>
                  </a:lnTo>
                  <a:lnTo>
                    <a:pt x="901043" y="681304"/>
                  </a:lnTo>
                  <a:lnTo>
                    <a:pt x="840075" y="674139"/>
                  </a:lnTo>
                  <a:lnTo>
                    <a:pt x="780675" y="666443"/>
                  </a:lnTo>
                  <a:lnTo>
                    <a:pt x="722908" y="658229"/>
                  </a:lnTo>
                  <a:lnTo>
                    <a:pt x="666842" y="649514"/>
                  </a:lnTo>
                  <a:lnTo>
                    <a:pt x="612544" y="640311"/>
                  </a:lnTo>
                  <a:lnTo>
                    <a:pt x="560083" y="630635"/>
                  </a:lnTo>
                  <a:lnTo>
                    <a:pt x="509524" y="620501"/>
                  </a:lnTo>
                  <a:lnTo>
                    <a:pt x="460935" y="609924"/>
                  </a:lnTo>
                  <a:lnTo>
                    <a:pt x="414385" y="598918"/>
                  </a:lnTo>
                  <a:lnTo>
                    <a:pt x="369939" y="587497"/>
                  </a:lnTo>
                  <a:lnTo>
                    <a:pt x="327666" y="575678"/>
                  </a:lnTo>
                  <a:lnTo>
                    <a:pt x="287632" y="563474"/>
                  </a:lnTo>
                  <a:lnTo>
                    <a:pt x="249905" y="550899"/>
                  </a:lnTo>
                  <a:lnTo>
                    <a:pt x="181640" y="524699"/>
                  </a:lnTo>
                  <a:lnTo>
                    <a:pt x="123411" y="497194"/>
                  </a:lnTo>
                  <a:lnTo>
                    <a:pt x="75755" y="468502"/>
                  </a:lnTo>
                  <a:lnTo>
                    <a:pt x="39211" y="438740"/>
                  </a:lnTo>
                  <a:lnTo>
                    <a:pt x="14318" y="408026"/>
                  </a:lnTo>
                  <a:lnTo>
                    <a:pt x="0" y="36042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30878" y="3124834"/>
              <a:ext cx="2830195" cy="578485"/>
            </a:xfrm>
            <a:custGeom>
              <a:avLst/>
              <a:gdLst/>
              <a:ahLst/>
              <a:cxnLst/>
              <a:rect l="l" t="t" r="r" b="b"/>
              <a:pathLst>
                <a:path w="2830195" h="578485">
                  <a:moveTo>
                    <a:pt x="333501" y="0"/>
                  </a:moveTo>
                  <a:lnTo>
                    <a:pt x="0" y="68579"/>
                  </a:lnTo>
                  <a:lnTo>
                    <a:pt x="295529" y="237616"/>
                  </a:lnTo>
                  <a:lnTo>
                    <a:pt x="305054" y="178181"/>
                  </a:lnTo>
                  <a:lnTo>
                    <a:pt x="2810764" y="578230"/>
                  </a:lnTo>
                  <a:lnTo>
                    <a:pt x="2829814" y="459358"/>
                  </a:lnTo>
                  <a:lnTo>
                    <a:pt x="323976" y="59435"/>
                  </a:lnTo>
                  <a:lnTo>
                    <a:pt x="33350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30878" y="3124834"/>
              <a:ext cx="2830195" cy="578485"/>
            </a:xfrm>
            <a:custGeom>
              <a:avLst/>
              <a:gdLst/>
              <a:ahLst/>
              <a:cxnLst/>
              <a:rect l="l" t="t" r="r" b="b"/>
              <a:pathLst>
                <a:path w="2830195" h="578485">
                  <a:moveTo>
                    <a:pt x="0" y="68579"/>
                  </a:moveTo>
                  <a:lnTo>
                    <a:pt x="333501" y="0"/>
                  </a:lnTo>
                  <a:lnTo>
                    <a:pt x="323976" y="59435"/>
                  </a:lnTo>
                  <a:lnTo>
                    <a:pt x="2829814" y="459358"/>
                  </a:lnTo>
                  <a:lnTo>
                    <a:pt x="2810764" y="578230"/>
                  </a:lnTo>
                  <a:lnTo>
                    <a:pt x="305054" y="178181"/>
                  </a:lnTo>
                  <a:lnTo>
                    <a:pt x="295529" y="237616"/>
                  </a:lnTo>
                  <a:lnTo>
                    <a:pt x="0" y="6857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092280" y="5151592"/>
            <a:ext cx="170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без</a:t>
            </a:r>
            <a:r>
              <a:rPr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предметов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14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7076" y="5678983"/>
            <a:ext cx="895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0" dirty="0">
                <a:solidFill>
                  <a:srgbClr val="888888"/>
                </a:solidFill>
                <a:latin typeface="Microsoft Sans Serif"/>
                <a:cs typeface="Microsoft Sans Serif"/>
              </a:rPr>
              <a:t>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997" y="1532302"/>
            <a:ext cx="8331200" cy="43107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265" indent="-456565">
              <a:spcBef>
                <a:spcPts val="695"/>
              </a:spcBef>
              <a:buAutoNum type="arabicPeriod"/>
              <a:tabLst>
                <a:tab pos="469265" algn="l"/>
              </a:tabLst>
            </a:pP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Если</a:t>
            </a:r>
            <a:r>
              <a:rPr sz="1900" spc="-8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участники</a:t>
            </a:r>
            <a:r>
              <a:rPr sz="19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изменили</a:t>
            </a:r>
            <a:r>
              <a:rPr sz="1900" u="sng" spc="-6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свое</a:t>
            </a:r>
            <a:r>
              <a:rPr sz="1900" u="sng" spc="-7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 </a:t>
            </a:r>
            <a:r>
              <a:rPr sz="19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решение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469265" lvl="1" indent="-456565">
              <a:spcBef>
                <a:spcPts val="60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после</a:t>
            </a:r>
            <a:r>
              <a:rPr sz="19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1</a:t>
            </a:r>
            <a:r>
              <a:rPr sz="19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апреля,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но</a:t>
            </a:r>
            <a:r>
              <a:rPr sz="19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не</a:t>
            </a:r>
            <a:r>
              <a:rPr sz="19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позднее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19</a:t>
            </a:r>
            <a:r>
              <a:rPr sz="19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мая</a:t>
            </a:r>
            <a:r>
              <a:rPr sz="19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–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незамедлительно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по</a:t>
            </a:r>
            <a:endParaRPr sz="1900">
              <a:latin typeface="Calibri"/>
              <a:cs typeface="Calibri"/>
            </a:endParaRPr>
          </a:p>
          <a:p>
            <a:pPr marL="469900" marR="602615">
              <a:lnSpc>
                <a:spcPts val="2290"/>
              </a:lnSpc>
              <a:spcBef>
                <a:spcPts val="70"/>
              </a:spcBef>
            </a:pP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предварительному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согласованию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с</a:t>
            </a:r>
            <a:r>
              <a:rPr sz="19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минобразованием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и</a:t>
            </a:r>
            <a:r>
              <a:rPr sz="19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РЦОИ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подаем сведения</a:t>
            </a:r>
            <a:r>
              <a:rPr sz="19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ранее</a:t>
            </a:r>
            <a:r>
              <a:rPr sz="19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описанному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алгоритму;</a:t>
            </a:r>
            <a:endParaRPr sz="1900">
              <a:latin typeface="Calibri"/>
              <a:cs typeface="Calibri"/>
            </a:endParaRPr>
          </a:p>
          <a:p>
            <a:pPr marL="469265" lvl="1" indent="-456565">
              <a:spcBef>
                <a:spcPts val="515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во</a:t>
            </a:r>
            <a:r>
              <a:rPr sz="1900" spc="-7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время</a:t>
            </a:r>
            <a:r>
              <a:rPr sz="19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проведения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экзаменов</a:t>
            </a:r>
            <a:r>
              <a:rPr sz="19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–</a:t>
            </a:r>
            <a:r>
              <a:rPr sz="1900" spc="-7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принимаем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заявления</a:t>
            </a:r>
            <a:r>
              <a:rPr sz="19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на</a:t>
            </a:r>
            <a:r>
              <a:rPr sz="1900" u="sng" spc="-6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 </a:t>
            </a:r>
            <a:r>
              <a:rPr sz="19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вход</a:t>
            </a:r>
            <a:r>
              <a:rPr sz="1900" spc="-50" dirty="0">
                <a:solidFill>
                  <a:srgbClr val="1F3863"/>
                </a:solidFill>
                <a:latin typeface="Calibri"/>
                <a:cs typeface="Calibri"/>
              </a:rPr>
              <a:t> в</a:t>
            </a:r>
            <a:endParaRPr sz="1900">
              <a:latin typeface="Calibri"/>
              <a:cs typeface="Calibri"/>
            </a:endParaRPr>
          </a:p>
          <a:p>
            <a:pPr marL="469900"/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эксперимент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с</a:t>
            </a:r>
            <a:r>
              <a:rPr sz="19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20</a:t>
            </a:r>
            <a:r>
              <a:rPr sz="19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июня</a:t>
            </a:r>
            <a:r>
              <a:rPr sz="19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(суббота)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</a:t>
            </a:r>
            <a:r>
              <a:rPr sz="19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23</a:t>
            </a:r>
            <a:r>
              <a:rPr sz="19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июня</a:t>
            </a:r>
            <a:r>
              <a:rPr sz="19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(вторник),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сведения</a:t>
            </a:r>
            <a:r>
              <a:rPr sz="19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подать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не</a:t>
            </a:r>
            <a:endParaRPr sz="1900">
              <a:latin typeface="Calibri"/>
              <a:cs typeface="Calibri"/>
            </a:endParaRPr>
          </a:p>
          <a:p>
            <a:pPr marL="469900"/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позднее</a:t>
            </a:r>
            <a:r>
              <a:rPr sz="19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23</a:t>
            </a:r>
            <a:r>
              <a:rPr sz="1900" spc="-7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1F3863"/>
                </a:solidFill>
                <a:latin typeface="Calibri"/>
                <a:cs typeface="Calibri"/>
              </a:rPr>
              <a:t>июня;</a:t>
            </a:r>
            <a:endParaRPr sz="1900">
              <a:latin typeface="Calibri"/>
              <a:cs typeface="Calibri"/>
            </a:endParaRPr>
          </a:p>
          <a:p>
            <a:pPr marL="469265" lvl="1" indent="-456565">
              <a:spcBef>
                <a:spcPts val="675"/>
              </a:spcBef>
              <a:buChar char="•"/>
              <a:tabLst>
                <a:tab pos="469265" algn="l"/>
              </a:tabLst>
            </a:pP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во</a:t>
            </a:r>
            <a:r>
              <a:rPr sz="19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время</a:t>
            </a:r>
            <a:r>
              <a:rPr sz="19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19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экзаменов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484" dirty="0">
                <a:solidFill>
                  <a:srgbClr val="1F3863"/>
                </a:solidFill>
                <a:latin typeface="Microsoft Sans Serif"/>
                <a:cs typeface="Microsoft Sans Serif"/>
              </a:rPr>
              <a:t>–</a:t>
            </a:r>
            <a:r>
              <a:rPr sz="19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принимаем</a:t>
            </a:r>
            <a:r>
              <a:rPr sz="19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заявления</a:t>
            </a:r>
            <a:r>
              <a:rPr sz="19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Microsoft Sans Serif"/>
                <a:cs typeface="Microsoft Sans Serif"/>
              </a:rPr>
              <a:t>на</a:t>
            </a:r>
            <a:r>
              <a:rPr sz="1900" u="sng" spc="-5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Microsoft Sans Serif"/>
                <a:cs typeface="Microsoft Sans Serif"/>
              </a:rPr>
              <a:t>выход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из</a:t>
            </a:r>
            <a:endParaRPr sz="1900">
              <a:latin typeface="Microsoft Sans Serif"/>
              <a:cs typeface="Microsoft Sans Serif"/>
            </a:endParaRPr>
          </a:p>
          <a:p>
            <a:pPr marL="469900"/>
            <a:r>
              <a:rPr sz="19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эксперимента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9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досдачу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дополнительных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2</a:t>
            </a:r>
            <a:r>
              <a:rPr sz="19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предметов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19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русскому</a:t>
            </a:r>
            <a:endParaRPr sz="1900">
              <a:latin typeface="Microsoft Sans Serif"/>
              <a:cs typeface="Microsoft Sans Serif"/>
            </a:endParaRPr>
          </a:p>
          <a:p>
            <a:pPr marL="469900"/>
            <a:r>
              <a:rPr sz="19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языку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9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математике</a:t>
            </a:r>
            <a:r>
              <a:rPr sz="19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</a:t>
            </a:r>
            <a:r>
              <a:rPr sz="19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20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августа.</a:t>
            </a:r>
            <a:endParaRPr sz="1900">
              <a:latin typeface="Microsoft Sans Serif"/>
              <a:cs typeface="Microsoft Sans Serif"/>
            </a:endParaRPr>
          </a:p>
          <a:p>
            <a:pPr>
              <a:spcBef>
                <a:spcPts val="133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43815" algn="ctr">
              <a:lnSpc>
                <a:spcPts val="2250"/>
              </a:lnSpc>
            </a:pPr>
            <a:r>
              <a:rPr sz="1900" b="1" spc="-30" dirty="0">
                <a:solidFill>
                  <a:srgbClr val="FF0000"/>
                </a:solidFill>
                <a:latin typeface="Arial"/>
                <a:cs typeface="Arial"/>
              </a:rPr>
              <a:t>ДОСДАВАТЬ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sz="19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9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ПРЕДМЕТОВ</a:t>
            </a:r>
            <a:r>
              <a:rPr sz="19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ПРИ</a:t>
            </a:r>
            <a:r>
              <a:rPr sz="19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ВЫХОДЕ</a:t>
            </a:r>
            <a:r>
              <a:rPr sz="19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ИЗ</a:t>
            </a:r>
            <a:r>
              <a:rPr sz="19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ЭКСПЕРИМЕНТА</a:t>
            </a:r>
            <a:endParaRPr sz="1900">
              <a:latin typeface="Arial"/>
              <a:cs typeface="Arial"/>
            </a:endParaRPr>
          </a:p>
          <a:p>
            <a:pPr marL="49530" algn="ctr">
              <a:lnSpc>
                <a:spcPts val="2250"/>
              </a:lnSpc>
            </a:pP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ТОЛЬКО</a:t>
            </a:r>
            <a:r>
              <a:rPr sz="19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ОСЕНЬЮ!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4697" y="332656"/>
            <a:ext cx="7543800" cy="496623"/>
          </a:xfrm>
          <a:prstGeom prst="rect">
            <a:avLst/>
          </a:prstGeom>
        </p:spPr>
        <p:txBody>
          <a:bodyPr vert="horz" wrap="square" lIns="0" tIns="126060" rIns="0" bIns="0" rtlCol="0" anchor="b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Алгоритм</a:t>
            </a:r>
            <a:r>
              <a:rPr sz="2400" spc="-70" dirty="0"/>
              <a:t> </a:t>
            </a:r>
            <a:r>
              <a:rPr sz="2400" dirty="0"/>
              <a:t>для</a:t>
            </a:r>
            <a:r>
              <a:rPr sz="2400" spc="-60" dirty="0"/>
              <a:t> </a:t>
            </a:r>
            <a:r>
              <a:rPr sz="2400" dirty="0"/>
              <a:t>участников</a:t>
            </a:r>
            <a:r>
              <a:rPr sz="2400" spc="-90" dirty="0"/>
              <a:t> </a:t>
            </a:r>
            <a:r>
              <a:rPr sz="2400" spc="-10" dirty="0"/>
              <a:t>эксперимента</a:t>
            </a:r>
            <a:r>
              <a:rPr sz="2400" spc="-55" dirty="0"/>
              <a:t> </a:t>
            </a:r>
            <a:r>
              <a:rPr sz="2400" spc="-25" dirty="0"/>
              <a:t>СПО</a:t>
            </a:r>
            <a:endParaRPr sz="2400" dirty="0"/>
          </a:p>
        </p:txBody>
      </p:sp>
      <p:pic>
        <p:nvPicPr>
          <p:cNvPr id="5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6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7076" y="5678983"/>
            <a:ext cx="895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0" dirty="0">
                <a:solidFill>
                  <a:srgbClr val="888888"/>
                </a:solidFill>
                <a:latin typeface="Microsoft Sans Serif"/>
                <a:cs typeface="Microsoft Sans Serif"/>
              </a:rPr>
              <a:t>9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41036" y="1410424"/>
            <a:ext cx="3522345" cy="4590415"/>
            <a:chOff x="5241035" y="553173"/>
            <a:chExt cx="3522345" cy="4590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035" y="553173"/>
              <a:ext cx="3521964" cy="45903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7" y="748283"/>
              <a:ext cx="2951988" cy="42504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437" y="74141"/>
            <a:ext cx="7543800" cy="1531393"/>
          </a:xfrm>
          <a:prstGeom prst="rect">
            <a:avLst/>
          </a:prstGeom>
        </p:spPr>
        <p:txBody>
          <a:bodyPr vert="horz" wrap="square" lIns="0" tIns="53543" rIns="0" bIns="0" rtlCol="0" anchor="b">
            <a:spAutoFit/>
          </a:bodyPr>
          <a:lstStyle/>
          <a:p>
            <a:pPr marL="725805">
              <a:lnSpc>
                <a:spcPct val="100000"/>
              </a:lnSpc>
              <a:spcBef>
                <a:spcPts val="105"/>
              </a:spcBef>
            </a:pPr>
            <a:r>
              <a:rPr dirty="0"/>
              <a:t>Справка</a:t>
            </a:r>
            <a:r>
              <a:rPr spc="-70" dirty="0"/>
              <a:t> </a:t>
            </a:r>
            <a:r>
              <a:rPr dirty="0"/>
              <a:t>о </a:t>
            </a:r>
            <a:r>
              <a:rPr spc="-25" dirty="0"/>
              <a:t>результатах</a:t>
            </a:r>
            <a:r>
              <a:rPr spc="-55" dirty="0"/>
              <a:t> </a:t>
            </a:r>
            <a:r>
              <a:rPr dirty="0"/>
              <a:t>ГИА-9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2437" y="1750293"/>
            <a:ext cx="4650740" cy="2494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Справки</a:t>
            </a:r>
            <a:r>
              <a:rPr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форме</a:t>
            </a:r>
            <a:r>
              <a:rPr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выдаются</a:t>
            </a:r>
            <a:r>
              <a:rPr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 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за</a:t>
            </a:r>
            <a:r>
              <a:rPr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подписью директора</a:t>
            </a:r>
            <a:r>
              <a:rPr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ОО</a:t>
            </a:r>
            <a:r>
              <a:rPr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всем</a:t>
            </a:r>
            <a:r>
              <a:rPr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выпускникам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вместе</a:t>
            </a:r>
            <a:r>
              <a:rPr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с 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аттестатом</a:t>
            </a:r>
            <a:r>
              <a:rPr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r>
              <a:rPr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предоставления</a:t>
            </a:r>
            <a:r>
              <a:rPr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 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при</a:t>
            </a:r>
            <a:endParaRPr>
              <a:latin typeface="Microsoft Sans Serif"/>
              <a:cs typeface="Microsoft Sans Serif"/>
            </a:endParaRPr>
          </a:p>
          <a:p>
            <a:pPr marL="12700">
              <a:spcBef>
                <a:spcPts val="1080"/>
              </a:spcBef>
            </a:pP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зачислении</a:t>
            </a:r>
            <a:r>
              <a:rPr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</a:t>
            </a:r>
            <a:r>
              <a:rPr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или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10</a:t>
            </a:r>
            <a:r>
              <a:rPr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класс.</a:t>
            </a:r>
            <a:endParaRPr>
              <a:latin typeface="Microsoft Sans Serif"/>
              <a:cs typeface="Microsoft Sans Serif"/>
            </a:endParaRPr>
          </a:p>
        </p:txBody>
      </p:sp>
      <p:pic>
        <p:nvPicPr>
          <p:cNvPr id="8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9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543801" cy="54644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 2026 году выпускники смогут по желанию сдать два предмета ОГЭ в 12 регионах России. 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Москва</a:t>
            </a:r>
            <a:r>
              <a:rPr lang="ru-RU" dirty="0"/>
              <a:t>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Санкт-Петербург;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Липецкая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Республика Татарстан;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Московская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Ростовская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Тверская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Тюменская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Камчатский край;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Мурманская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Смоленская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Ханты-Мансийский автономный округ – Югра.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Продлили </a:t>
            </a:r>
            <a:r>
              <a:rPr lang="ru-RU" dirty="0"/>
              <a:t>такую возможность для выпускников до 2029 года.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053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933" y="712718"/>
            <a:ext cx="6622733" cy="717504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marR="4795838">
              <a:lnSpc>
                <a:spcPct val="100000"/>
              </a:lnSpc>
              <a:spcBef>
                <a:spcPts val="75"/>
              </a:spcBef>
            </a:pPr>
            <a:r>
              <a:rPr sz="1050" b="0" dirty="0">
                <a:solidFill>
                  <a:srgbClr val="000000"/>
                </a:solidFill>
              </a:rPr>
              <a:t>МИНИСТЕРСТВО</a:t>
            </a:r>
            <a:r>
              <a:rPr sz="1050" b="0" spc="-56" dirty="0">
                <a:solidFill>
                  <a:srgbClr val="000000"/>
                </a:solidFill>
              </a:rPr>
              <a:t> </a:t>
            </a:r>
            <a:r>
              <a:rPr sz="1050" b="0" spc="-8" dirty="0">
                <a:solidFill>
                  <a:srgbClr val="000000"/>
                </a:solidFill>
              </a:rPr>
              <a:t>ОБРАЗОВАНИЯ РОСТОВСКОЙ</a:t>
            </a:r>
            <a:r>
              <a:rPr sz="1050" b="0" spc="-34" dirty="0">
                <a:solidFill>
                  <a:srgbClr val="000000"/>
                </a:solidFill>
              </a:rPr>
              <a:t> </a:t>
            </a:r>
            <a:r>
              <a:rPr sz="1050" b="0" spc="-8" dirty="0">
                <a:solidFill>
                  <a:srgbClr val="000000"/>
                </a:solidFill>
              </a:rPr>
              <a:t>ОБЛАСТИ</a:t>
            </a:r>
            <a:endParaRPr sz="1050" dirty="0"/>
          </a:p>
          <a:p>
            <a:pPr marL="576263">
              <a:lnSpc>
                <a:spcPts val="2955"/>
              </a:lnSpc>
            </a:pPr>
            <a:r>
              <a:rPr sz="2700" dirty="0"/>
              <a:t>Памятки</a:t>
            </a:r>
            <a:r>
              <a:rPr sz="2700" spc="-41" dirty="0"/>
              <a:t> </a:t>
            </a:r>
            <a:r>
              <a:rPr sz="2700" dirty="0"/>
              <a:t>по</a:t>
            </a:r>
            <a:r>
              <a:rPr sz="2700" spc="-15" dirty="0"/>
              <a:t> </a:t>
            </a:r>
            <a:r>
              <a:rPr sz="2700" dirty="0"/>
              <a:t>поступлению</a:t>
            </a:r>
            <a:r>
              <a:rPr sz="2700" spc="-34" dirty="0"/>
              <a:t> </a:t>
            </a:r>
            <a:r>
              <a:rPr sz="2700" dirty="0"/>
              <a:t>после</a:t>
            </a:r>
            <a:r>
              <a:rPr sz="2700" spc="-19" dirty="0"/>
              <a:t> </a:t>
            </a:r>
            <a:r>
              <a:rPr sz="2700" dirty="0"/>
              <a:t>9</a:t>
            </a:r>
            <a:r>
              <a:rPr sz="2700" spc="-11" dirty="0"/>
              <a:t> </a:t>
            </a:r>
            <a:r>
              <a:rPr sz="2700" spc="-8" dirty="0"/>
              <a:t>класса</a:t>
            </a:r>
            <a:endParaRPr sz="27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356102"/>
            <a:ext cx="592074" cy="7132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6144" y="857251"/>
            <a:ext cx="127856" cy="5143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170" y="1731644"/>
            <a:ext cx="2739771" cy="15407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43880" y="2096262"/>
            <a:ext cx="2586563" cy="15156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73901" y="1731644"/>
            <a:ext cx="2634569" cy="15407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6670" y="3951350"/>
            <a:ext cx="2863215" cy="16139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5565" y="3951350"/>
            <a:ext cx="2759101" cy="1623060"/>
          </a:xfrm>
          <a:prstGeom prst="rect">
            <a:avLst/>
          </a:prstGeom>
        </p:spPr>
      </p:pic>
      <p:pic>
        <p:nvPicPr>
          <p:cNvPr id="10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058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Предметы по выбору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93006730"/>
              </p:ext>
            </p:extLst>
          </p:nvPr>
        </p:nvGraphicFramePr>
        <p:xfrm>
          <a:off x="184684" y="836712"/>
          <a:ext cx="8774632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226975"/>
            <a:ext cx="1656184" cy="7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445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404663"/>
            <a:ext cx="8784976" cy="6316813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Кто может сдавать экзамены ГИА в формате </a:t>
            </a:r>
            <a:r>
              <a:rPr lang="ru-RU" sz="2800" b="1" dirty="0" smtClean="0">
                <a:solidFill>
                  <a:srgbClr val="C00000"/>
                </a:solidFill>
              </a:rPr>
              <a:t>ГВЭ: </a:t>
            </a:r>
          </a:p>
          <a:p>
            <a:r>
              <a:rPr lang="ru-RU" sz="2300" b="1" dirty="0" smtClean="0"/>
              <a:t>- Дети </a:t>
            </a:r>
            <a:r>
              <a:rPr lang="ru-RU" sz="2300" b="1" dirty="0"/>
              <a:t>с </a:t>
            </a:r>
            <a:r>
              <a:rPr lang="ru-RU" sz="2300" b="1" dirty="0" smtClean="0"/>
              <a:t>ОВЗ (ограниченные возможности здоровья), инвалиды и дети-инвалиды, </a:t>
            </a:r>
            <a:r>
              <a:rPr lang="ru-RU" sz="2300" b="1" dirty="0"/>
              <a:t>при этом </a:t>
            </a:r>
            <a:r>
              <a:rPr lang="ru-RU" sz="2300" b="1" dirty="0" err="1"/>
              <a:t>КИМы</a:t>
            </a:r>
            <a:r>
              <a:rPr lang="ru-RU" sz="2300" b="1" dirty="0"/>
              <a:t> разрабатываются с учетом специфики разных заболеваний (для слепых – одни задания, для участников ГВЭ с задержкой психического развития – совершенно другие). </a:t>
            </a:r>
            <a:endParaRPr lang="ru-RU" sz="2300" b="1" dirty="0" smtClean="0"/>
          </a:p>
          <a:p>
            <a:r>
              <a:rPr lang="ru-RU" sz="2300" b="1" dirty="0" smtClean="0"/>
              <a:t>- Школьники</a:t>
            </a:r>
            <a:r>
              <a:rPr lang="ru-RU" sz="2300" b="1" dirty="0"/>
              <a:t>, отбывающие наказание в исправительных колониях. </a:t>
            </a:r>
            <a:endParaRPr lang="ru-RU" sz="2300" b="1" dirty="0" smtClean="0"/>
          </a:p>
          <a:p>
            <a:r>
              <a:rPr lang="ru-RU" sz="2300" b="1" dirty="0" smtClean="0"/>
              <a:t>- Воспитанники </a:t>
            </a:r>
            <a:r>
              <a:rPr lang="ru-RU" sz="2300" b="1" dirty="0"/>
              <a:t>специализированных коррекционных закрытых интернатов. </a:t>
            </a:r>
            <a:endParaRPr lang="ru-RU" sz="2300" b="1" dirty="0" smtClean="0"/>
          </a:p>
          <a:p>
            <a:r>
              <a:rPr lang="ru-RU" sz="2300" b="1" dirty="0" smtClean="0"/>
              <a:t>- Ученики </a:t>
            </a:r>
            <a:r>
              <a:rPr lang="ru-RU" sz="2300" b="1" dirty="0"/>
              <a:t>любых заграничных образовательных организаций, проводящих обучение по аккредитованным (то есть полностью соответствующим </a:t>
            </a:r>
            <a:r>
              <a:rPr lang="ru-RU" sz="2300" b="1" dirty="0" err="1"/>
              <a:t>ФГОСам</a:t>
            </a:r>
            <a:r>
              <a:rPr lang="ru-RU" sz="2300" b="1" dirty="0"/>
              <a:t>) программам</a:t>
            </a:r>
            <a:r>
              <a:rPr lang="ru-RU" sz="2300" b="1" dirty="0" smtClean="0"/>
              <a:t>.</a:t>
            </a:r>
            <a:endParaRPr lang="ru-RU" sz="23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69160"/>
            <a:ext cx="2159672" cy="17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97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детей с ОВЗ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9246"/>
            <a:ext cx="8507288" cy="5758106"/>
          </a:xfrm>
          <a:noFill/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по </a:t>
            </a:r>
            <a:r>
              <a:rPr lang="ru-RU" sz="2200" b="1" dirty="0">
                <a:solidFill>
                  <a:srgbClr val="C00000"/>
                </a:solidFill>
              </a:rPr>
              <a:t>образовательным программам основного общего образования (9 класс):</a:t>
            </a:r>
            <a:endParaRPr lang="ru-RU" sz="2200" dirty="0">
              <a:solidFill>
                <a:srgbClr val="C00000"/>
              </a:solidFill>
            </a:endParaRPr>
          </a:p>
          <a:p>
            <a:r>
              <a:rPr lang="ru-RU" sz="2200" b="1" dirty="0" smtClean="0"/>
              <a:t>имеют </a:t>
            </a:r>
            <a:r>
              <a:rPr lang="ru-RU" sz="2200" b="1" dirty="0"/>
              <a:t>право </a:t>
            </a:r>
            <a:r>
              <a:rPr lang="ru-RU" sz="2200" b="1" dirty="0" smtClean="0"/>
              <a:t>выбрать </a:t>
            </a:r>
            <a:r>
              <a:rPr lang="ru-RU" sz="2200" b="1" dirty="0"/>
              <a:t>формат выпускных испытаний - основной государственный экзамен  (ОГЭ) или государственный выпускной экзамен (ГВЭ</a:t>
            </a:r>
            <a:r>
              <a:rPr lang="ru-RU" sz="2200" b="1" dirty="0" smtClean="0"/>
              <a:t>)</a:t>
            </a:r>
            <a:endParaRPr lang="ru-RU" sz="2200" b="1" dirty="0"/>
          </a:p>
          <a:p>
            <a:r>
              <a:rPr lang="ru-RU" sz="2200" b="1" dirty="0" smtClean="0"/>
              <a:t>количество </a:t>
            </a:r>
            <a:r>
              <a:rPr lang="ru-RU" sz="2200" b="1" dirty="0"/>
              <a:t>сдаваемых экзаменов по их желанию сокращается до двух обязательных экзаменов по русскому языку и </a:t>
            </a:r>
            <a:r>
              <a:rPr lang="ru-RU" sz="2200" b="1" dirty="0" smtClean="0"/>
              <a:t>математике</a:t>
            </a:r>
            <a:endParaRPr lang="ru-RU" sz="2200" b="1" dirty="0"/>
          </a:p>
          <a:p>
            <a:r>
              <a:rPr lang="ru-RU" sz="2200" b="1" dirty="0" smtClean="0"/>
              <a:t>допускается сочетание </a:t>
            </a:r>
            <a:r>
              <a:rPr lang="ru-RU" sz="2200" b="1" dirty="0"/>
              <a:t>двух форм сдачи экзаменов ОГЭ и ГВЭ (часть экзаменом такие дети могут сдавать в форме ГВЭ, другие экзамены в форме ОГЭ</a:t>
            </a:r>
            <a:r>
              <a:rPr lang="ru-RU" sz="2200" b="1" dirty="0" smtClean="0"/>
              <a:t>)</a:t>
            </a:r>
          </a:p>
          <a:p>
            <a:r>
              <a:rPr lang="ru-RU" sz="2200" b="1" dirty="0" smtClean="0"/>
              <a:t>время экзамена увеличивается на 1,5 часа независимо от выбранной формы экзамена</a:t>
            </a:r>
          </a:p>
          <a:p>
            <a:r>
              <a:rPr lang="ru-RU" sz="2200" b="1" dirty="0" smtClean="0"/>
              <a:t>возможна организация ППЭ на дому (по медицинским показаниям)</a:t>
            </a:r>
            <a:endParaRPr lang="ru-RU" sz="2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33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313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Для детей с ОВЗ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742" y="1082800"/>
            <a:ext cx="8229600" cy="5096025"/>
          </a:xfrm>
          <a:noFill/>
        </p:spPr>
        <p:txBody>
          <a:bodyPr>
            <a:normAutofit/>
          </a:bodyPr>
          <a:lstStyle/>
          <a:p>
            <a:r>
              <a:rPr lang="ru-RU" sz="2400" dirty="0"/>
              <a:t>Обучающиеся, выпускники прошлых лет с ОВЗ </a:t>
            </a:r>
            <a:r>
              <a:rPr lang="ru-RU" sz="2400" dirty="0" smtClean="0"/>
              <a:t>при </a:t>
            </a:r>
            <a:r>
              <a:rPr lang="ru-RU" sz="2400" dirty="0"/>
              <a:t>подаче заявления предъявляют копию </a:t>
            </a:r>
            <a:r>
              <a:rPr lang="ru-RU" sz="2400" b="1" dirty="0"/>
              <a:t>рекомендаций психолого-медико-педагогической комиссии (ПМПК</a:t>
            </a:r>
            <a:r>
              <a:rPr lang="ru-RU" sz="2400" b="1" dirty="0" smtClean="0"/>
              <a:t>)</a:t>
            </a:r>
            <a:endParaRPr lang="ru-RU" sz="2400" dirty="0"/>
          </a:p>
          <a:p>
            <a:r>
              <a:rPr lang="ru-RU" sz="2400" dirty="0"/>
              <a:t>Обучающиеся, выпускники прошлых лет дети-инвалиды и инвалиды - </a:t>
            </a:r>
            <a:r>
              <a:rPr lang="ru-RU" sz="2400" b="1" dirty="0"/>
              <a:t>оригинал или заверенную в установленном порядке копию справки, подтверждающей факт установления инвалидности,</a:t>
            </a:r>
            <a:r>
              <a:rPr lang="ru-RU" sz="2400" dirty="0"/>
              <a:t> выданной федеральным государственным учреждением медико-социальной экспертизы (далее – Справка ФГУ МСЭ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/>
              <a:t>В заявлении обучающиеся указывают специальные условия, учитывающие состояние их здоровья, особенности психофизического </a:t>
            </a:r>
            <a:r>
              <a:rPr lang="ru-RU" sz="2400" dirty="0" smtClean="0"/>
              <a:t>развития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5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rgbClr val="002060"/>
                </a:solidFill>
              </a:rPr>
              <a:t>Нормативные правовые документы, регламентирующие порядок проведения </a:t>
            </a:r>
            <a:r>
              <a:rPr lang="ru-RU" sz="2100" b="1" dirty="0" smtClean="0">
                <a:solidFill>
                  <a:srgbClr val="002060"/>
                </a:solidFill>
              </a:rPr>
              <a:t>ГИА-9</a:t>
            </a:r>
            <a:endParaRPr lang="ru-RU" sz="2100" dirty="0">
              <a:solidFill>
                <a:srgbClr val="002060"/>
              </a:solidFill>
            </a:endParaRPr>
          </a:p>
          <a:p>
            <a:r>
              <a:rPr lang="ru-RU" sz="2100" b="1" dirty="0" smtClean="0"/>
              <a:t>- Федеральный </a:t>
            </a:r>
            <a:r>
              <a:rPr lang="ru-RU" sz="2100" b="1" dirty="0"/>
              <a:t>закон от 29.12.2012 № 273-ФЗ «Об образовании в Российской Федерации</a:t>
            </a:r>
            <a:r>
              <a:rPr lang="ru-RU" sz="2100" b="1" dirty="0" smtClean="0"/>
              <a:t>» (ст.59);</a:t>
            </a:r>
            <a:endParaRPr lang="ru-RU" sz="2100" b="1" dirty="0"/>
          </a:p>
          <a:p>
            <a:r>
              <a:rPr lang="ru-RU" sz="2100" b="1" dirty="0" smtClean="0"/>
              <a:t>- Приказ </a:t>
            </a:r>
            <a:r>
              <a:rPr lang="ru-RU" sz="2100" b="1" dirty="0" err="1" smtClean="0"/>
              <a:t>Рособрнадзора</a:t>
            </a:r>
            <a:r>
              <a:rPr lang="ru-RU" sz="2100" b="1" dirty="0" smtClean="0"/>
              <a:t> и Министерства просвещения РФ </a:t>
            </a:r>
            <a:r>
              <a:rPr lang="ru-RU" sz="2100" b="1" dirty="0"/>
              <a:t>от </a:t>
            </a:r>
            <a:r>
              <a:rPr lang="ru-RU" sz="2100" b="1" dirty="0" smtClean="0"/>
              <a:t>04.04.2023 </a:t>
            </a:r>
            <a:r>
              <a:rPr lang="ru-RU" sz="2100" b="1" dirty="0"/>
              <a:t>№</a:t>
            </a:r>
            <a:r>
              <a:rPr lang="ru-RU" sz="2100" b="1" dirty="0" smtClean="0"/>
              <a:t>232/551 </a:t>
            </a:r>
            <a:r>
              <a:rPr lang="ru-RU" sz="2100" b="1" dirty="0"/>
              <a:t>«Об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sz="2100" b="1" dirty="0" smtClean="0"/>
              <a:t>»;</a:t>
            </a:r>
          </a:p>
          <a:p>
            <a:r>
              <a:rPr lang="ru-RU" sz="2100" b="1" dirty="0" smtClean="0"/>
              <a:t>- </a:t>
            </a:r>
            <a:r>
              <a:rPr lang="ru-RU" sz="2100" b="1" dirty="0"/>
              <a:t>Федеральный закон от </a:t>
            </a:r>
            <a:r>
              <a:rPr lang="ru-RU" sz="2100" b="1" dirty="0" smtClean="0"/>
              <a:t>01.04.2025 </a:t>
            </a:r>
            <a:r>
              <a:rPr lang="ru-RU" sz="2100" b="1" dirty="0"/>
              <a:t>№ </a:t>
            </a:r>
            <a:r>
              <a:rPr lang="ru-RU" sz="2100" b="1" dirty="0" smtClean="0"/>
              <a:t>40-ФЗ «О проведении эксперимента по расширению доступности среднего профессионального образования»;</a:t>
            </a:r>
          </a:p>
          <a:p>
            <a:r>
              <a:rPr lang="ru-RU" sz="2100" b="1" dirty="0" smtClean="0"/>
              <a:t>- Постановление министерства образования Ростовской области от 18.02.2026 №3 «О мерах по реализации Федерального закона от 01.04.2025 №40-ФЗ»</a:t>
            </a:r>
            <a:endParaRPr lang="ru-RU" sz="2100" b="1" dirty="0"/>
          </a:p>
          <a:p>
            <a:endParaRPr lang="ru-RU" sz="2100" b="1" dirty="0"/>
          </a:p>
          <a:p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16494" r="11863" b="19873"/>
          <a:stretch/>
        </p:blipFill>
        <p:spPr>
          <a:xfrm>
            <a:off x="6778095" y="260647"/>
            <a:ext cx="1944216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07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99084" y="194019"/>
            <a:ext cx="8592157" cy="529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«ГОРЯЧИЕ ЛИНИИ»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124" y="719845"/>
            <a:ext cx="8646364" cy="1468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МКУ «Отдел образования Ворошиловского района 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города Ростова-на-Дону»</a:t>
            </a:r>
          </a:p>
          <a:p>
            <a:pPr algn="ctr"/>
            <a:r>
              <a:rPr lang="en-US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roovr@roovr.ru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   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тел.:  (863)231-07-01</a:t>
            </a:r>
          </a:p>
          <a:p>
            <a:pPr algn="ctr"/>
            <a:r>
              <a:rPr lang="en-US" b="1" u="sng" dirty="0">
                <a:solidFill>
                  <a:srgbClr val="1A04BC"/>
                </a:solidFill>
              </a:rPr>
              <a:t>https://rostov-gorod.ru/administration/structure/office/uo/edu-dep/voroshilovsky/action</a:t>
            </a:r>
            <a:r>
              <a:rPr lang="en-US" b="1" u="sng" dirty="0" smtClean="0">
                <a:solidFill>
                  <a:srgbClr val="1A04BC"/>
                </a:solidFill>
              </a:rPr>
              <a:t>/</a:t>
            </a:r>
            <a:endParaRPr lang="en-US" alt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713"/>
          <a:stretch/>
        </p:blipFill>
        <p:spPr>
          <a:xfrm>
            <a:off x="251520" y="2348880"/>
            <a:ext cx="5256584" cy="3593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8500" t="10800"/>
          <a:stretch/>
        </p:blipFill>
        <p:spPr>
          <a:xfrm>
            <a:off x="4851289" y="4145534"/>
            <a:ext cx="4139952" cy="2548735"/>
          </a:xfrm>
          <a:prstGeom prst="rect">
            <a:avLst/>
          </a:prstGeom>
        </p:spPr>
      </p:pic>
      <p:sp>
        <p:nvSpPr>
          <p:cNvPr id="5" name="Половина рамки 4"/>
          <p:cNvSpPr/>
          <p:nvPr/>
        </p:nvSpPr>
        <p:spPr>
          <a:xfrm rot="13509797">
            <a:off x="4871978" y="3644111"/>
            <a:ext cx="269908" cy="170602"/>
          </a:xfrm>
          <a:prstGeom prst="halfFrame">
            <a:avLst>
              <a:gd name="adj1" fmla="val 29045"/>
              <a:gd name="adj2" fmla="val 299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3509797">
            <a:off x="5960841" y="5528121"/>
            <a:ext cx="269908" cy="170602"/>
          </a:xfrm>
          <a:prstGeom prst="halfFrame">
            <a:avLst>
              <a:gd name="adj1" fmla="val 29045"/>
              <a:gd name="adj2" fmla="val 299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3509797">
            <a:off x="7473009" y="4651670"/>
            <a:ext cx="269908" cy="170602"/>
          </a:xfrm>
          <a:prstGeom prst="halfFrame">
            <a:avLst>
              <a:gd name="adj1" fmla="val 29045"/>
              <a:gd name="adj2" fmla="val 299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99084" y="194019"/>
            <a:ext cx="8592157" cy="529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«ГОРЯЧИЕ ЛИНИИ»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70" y="2852936"/>
            <a:ext cx="8646364" cy="3528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Минобразование</a:t>
            </a:r>
            <a:r>
              <a:rPr lang="ru-RU" alt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Ростовской </a:t>
            </a:r>
            <a:r>
              <a:rPr lang="ru-RU" alt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en-US" alt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 сайта: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://minobr.donland.ru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alt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8(863)269-57-42 </a:t>
            </a:r>
          </a:p>
          <a:p>
            <a:pPr algn="ctr"/>
            <a:r>
              <a:rPr lang="ru-RU" alt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Ростовский </a:t>
            </a:r>
            <a:r>
              <a:rPr lang="ru-RU" alt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областной центр обработки информации в сфере образования</a:t>
            </a:r>
          </a:p>
          <a:p>
            <a:pPr algn="ctr"/>
            <a:endParaRPr lang="en-US" alt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 сайта: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www.rcoi61.ru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тел.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8(863)210-50-08</a:t>
            </a:r>
            <a:endParaRPr lang="ru-RU" alt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5554" y="1124744"/>
            <a:ext cx="8648102" cy="1468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</a:t>
            </a: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города Ростова-на-Дону»</a:t>
            </a:r>
          </a:p>
          <a:p>
            <a:pPr algn="ctr"/>
            <a:endParaRPr lang="ru-RU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344002, г. Ростов-на-Дону, ул. Обороны, 76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тел.:  (863)240-18-73 </a:t>
            </a:r>
            <a:endParaRPr lang="ru-RU" alt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сайта: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rostov-gorod.ru/administration/structure/office/uo/action/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188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3" name="Picture 2" descr="C:\Users\user\Desktop\Рисунки\эмблемы\11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43008" cy="10801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6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Государственная итоговая аттестация (ГИА)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b="1" cap="all" dirty="0"/>
              <a:t>ФЕДЕРАЛЬНЫЙ ЗАКОН РФ </a:t>
            </a:r>
            <a:r>
              <a:rPr lang="ru-RU" b="1" cap="all" dirty="0" smtClean="0"/>
              <a:t>«ОБ </a:t>
            </a:r>
            <a:r>
              <a:rPr lang="ru-RU" b="1" cap="all" dirty="0"/>
              <a:t>ОБРАЗОВАНИИ В РОССИЙСКОЙ </a:t>
            </a:r>
            <a:r>
              <a:rPr lang="ru-RU" b="1" cap="all" dirty="0" smtClean="0"/>
              <a:t>ФЕДЕРАЦИИ», № </a:t>
            </a:r>
            <a:r>
              <a:rPr lang="ru-RU" b="1" cap="all" dirty="0"/>
              <a:t>273-ФЗ </a:t>
            </a:r>
            <a:endParaRPr lang="ru-RU" b="1" cap="all" dirty="0" smtClean="0"/>
          </a:p>
          <a:p>
            <a:pPr marL="0" indent="0" algn="just">
              <a:buNone/>
            </a:pPr>
            <a:r>
              <a:rPr lang="ru-RU" b="1" u="sng" dirty="0" smtClean="0"/>
              <a:t>Статья </a:t>
            </a:r>
            <a:r>
              <a:rPr lang="ru-RU" b="1" u="sng" dirty="0"/>
              <a:t>59. Итоговая аттестация</a:t>
            </a:r>
          </a:p>
          <a:p>
            <a:pPr algn="just"/>
            <a:r>
              <a:rPr lang="ru-RU" b="1" dirty="0" smtClean="0"/>
              <a:t>-    Итоговая </a:t>
            </a:r>
            <a:r>
              <a:rPr lang="ru-RU" b="1" dirty="0"/>
              <a:t>аттестация представляет собой форму оценки степени и уровня освоения обучающимися образовательной программы.</a:t>
            </a:r>
          </a:p>
          <a:p>
            <a:pPr algn="just"/>
            <a:r>
              <a:rPr lang="ru-RU" b="1" dirty="0" smtClean="0"/>
              <a:t>- Итоговая </a:t>
            </a:r>
            <a:r>
              <a:rPr lang="ru-RU" b="1" dirty="0"/>
              <a:t>аттестация, завершающая освоение основных образовательных программ основного общего и среднего общего образования, основных профессиональных образовательных программ, </a:t>
            </a:r>
            <a:r>
              <a:rPr lang="ru-RU" b="1" dirty="0">
                <a:solidFill>
                  <a:srgbClr val="C00000"/>
                </a:solidFill>
              </a:rPr>
              <a:t>является обязательной </a:t>
            </a:r>
            <a:r>
              <a:rPr lang="ru-RU" b="1" dirty="0"/>
              <a:t>и проводится в порядке и в форме, которые установлены образовательной организацией, если иное не установлено настоящим Федеральным </a:t>
            </a:r>
            <a:r>
              <a:rPr lang="ru-RU" b="1" dirty="0" smtClean="0"/>
              <a:t>законом.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/>
              <a:t>Итоговая аттестация, завершающая освоение имеющих государственную аккредитацию основных образовательных программ, </a:t>
            </a:r>
            <a:r>
              <a:rPr lang="ru-RU" b="1" dirty="0">
                <a:solidFill>
                  <a:srgbClr val="C00000"/>
                </a:solidFill>
              </a:rPr>
              <a:t>является государственной итоговой </a:t>
            </a:r>
            <a:r>
              <a:rPr lang="ru-RU" b="1" dirty="0" smtClean="0">
                <a:solidFill>
                  <a:srgbClr val="C00000"/>
                </a:solidFill>
              </a:rPr>
              <a:t>аттестацией (ГИА)</a:t>
            </a:r>
            <a:r>
              <a:rPr lang="ru-RU" b="1" dirty="0" smtClean="0"/>
              <a:t>. ГИА проводится </a:t>
            </a:r>
            <a:r>
              <a:rPr lang="ru-RU" b="1" dirty="0"/>
              <a:t>государственными экзаменационными комиссиями 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 или образовательного стандарта.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Государственная итоговая аттестация (ГИА)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085" y="908720"/>
            <a:ext cx="8523829" cy="5544616"/>
          </a:xfrm>
        </p:spPr>
        <p:txBody>
          <a:bodyPr>
            <a:noAutofit/>
          </a:bodyPr>
          <a:lstStyle/>
          <a:p>
            <a:r>
              <a:rPr lang="ru-RU" sz="1600" b="1" cap="all" dirty="0"/>
              <a:t>ФЕДЕРАЛЬНЫЙ ЗАКОН РФ "ОБ ОБРАЗОВАНИИ В РОССИЙСКОЙ ФЕДЕРАЦИИ", N 273-ФЗ </a:t>
            </a:r>
            <a:endParaRPr lang="ru-RU" sz="1600" b="1" cap="all" dirty="0" smtClean="0"/>
          </a:p>
          <a:p>
            <a:pPr marL="0" indent="0" algn="just">
              <a:buNone/>
            </a:pPr>
            <a:r>
              <a:rPr lang="ru-RU" sz="1600" b="1" u="sng" dirty="0" smtClean="0"/>
              <a:t>Статья </a:t>
            </a:r>
            <a:r>
              <a:rPr lang="ru-RU" sz="1600" b="1" u="sng" dirty="0"/>
              <a:t>59. Итоговая аттестация</a:t>
            </a:r>
          </a:p>
          <a:p>
            <a:pPr algn="just"/>
            <a:r>
              <a:rPr lang="ru-RU" sz="1600" b="1" dirty="0" smtClean="0"/>
              <a:t>- </a:t>
            </a:r>
            <a:r>
              <a:rPr lang="ru-RU" sz="1600" b="1" u="sng" dirty="0" smtClean="0"/>
              <a:t>Формы</a:t>
            </a:r>
            <a:r>
              <a:rPr lang="ru-RU" sz="1600" b="1" dirty="0"/>
              <a:t>, </a:t>
            </a:r>
            <a:r>
              <a:rPr lang="ru-RU" sz="1600" b="1" u="sng" dirty="0"/>
              <a:t>порядок</a:t>
            </a:r>
            <a:r>
              <a:rPr lang="ru-RU" sz="1600" b="1" dirty="0"/>
              <a:t> (включая требования к использованию средств обучения и воспитания, средств связи при проведении </a:t>
            </a:r>
            <a:r>
              <a:rPr lang="ru-RU" sz="1600" b="1" dirty="0" smtClean="0"/>
              <a:t>ГИА, </a:t>
            </a:r>
            <a:r>
              <a:rPr lang="ru-RU" sz="1600" b="1" dirty="0"/>
              <a:t>требования, предъявляемые к лицам, привлекаемым к проведению </a:t>
            </a:r>
            <a:r>
              <a:rPr lang="ru-RU" sz="1600" b="1" dirty="0" smtClean="0"/>
              <a:t>ГИА, </a:t>
            </a:r>
            <a:r>
              <a:rPr lang="ru-RU" sz="1600" b="1" dirty="0"/>
              <a:t>порядок подачи и рассмотрения апелляций, изменения и (или) аннулирования результатов </a:t>
            </a:r>
            <a:r>
              <a:rPr lang="ru-RU" sz="1600" b="1" dirty="0" smtClean="0"/>
              <a:t>ГИА), </a:t>
            </a:r>
            <a:r>
              <a:rPr lang="ru-RU" sz="1600" b="1" u="sng" dirty="0"/>
              <a:t>сроки проведения </a:t>
            </a:r>
            <a:r>
              <a:rPr lang="ru-RU" sz="1600" b="1" dirty="0" smtClean="0"/>
              <a:t>ГИА по </a:t>
            </a:r>
            <a:r>
              <a:rPr lang="ru-RU" sz="1600" b="1" dirty="0"/>
              <a:t>образовательным программам основного общего и среднего общего образования и </a:t>
            </a:r>
            <a:r>
              <a:rPr lang="ru-RU" sz="1600" b="1" u="sng" dirty="0"/>
              <a:t>продолжительность проведения экзаменов </a:t>
            </a:r>
            <a:r>
              <a:rPr lang="ru-RU" sz="1600" b="1" dirty="0"/>
              <a:t>по каждому учебному предмету в рамках </a:t>
            </a:r>
            <a:r>
              <a:rPr lang="ru-RU" sz="1600" b="1" dirty="0" smtClean="0"/>
              <a:t>ГИА </a:t>
            </a:r>
            <a:r>
              <a:rPr lang="ru-RU" sz="1600" b="1" dirty="0"/>
              <a:t>по указанным образовательным программам </a:t>
            </a:r>
            <a:r>
              <a:rPr lang="ru-RU" sz="1600" b="1" dirty="0">
                <a:solidFill>
                  <a:srgbClr val="C00000"/>
                </a:solidFill>
              </a:rPr>
              <a:t>определяются федеральным органом исполнительной власти, </a:t>
            </a:r>
            <a:r>
              <a:rPr lang="ru-RU" sz="1600" b="1" dirty="0"/>
              <a:t>осуществляющим функции по выработке и реализации государственной политики и нормативно-правовому регулированию в сфере общего образования, </a:t>
            </a:r>
            <a:r>
              <a:rPr lang="ru-RU" sz="1600" b="1" dirty="0">
                <a:solidFill>
                  <a:srgbClr val="C00000"/>
                </a:solidFill>
              </a:rPr>
              <a:t>совместно с федеральным органом исполнительной власти, осуществляющим функции по контролю и надзору в сфере образования</a:t>
            </a:r>
            <a:r>
              <a:rPr lang="ru-RU" sz="1600" b="1" dirty="0"/>
              <a:t>, если иное не установлено настоящим Федеральным законом. </a:t>
            </a:r>
          </a:p>
          <a:p>
            <a:pPr algn="just"/>
            <a:r>
              <a:rPr lang="ru-RU" sz="1600" b="1" dirty="0" smtClean="0"/>
              <a:t>- К ГИА допускается </a:t>
            </a:r>
            <a:r>
              <a:rPr lang="ru-RU" sz="1600" b="1" dirty="0"/>
              <a:t>обучающийся, не имеющий академической задолженности и в полном объеме выполнивший учебный план или индивидуальный учебный план, </a:t>
            </a:r>
            <a:r>
              <a:rPr lang="ru-RU" sz="1600" b="1" u="sng" dirty="0"/>
              <a:t>если иное не установлено порядком проведения государственной итоговой аттестации по соответствующим образовательным программам</a:t>
            </a:r>
            <a:r>
              <a:rPr lang="ru-RU" sz="1600" b="1" dirty="0" smtClean="0"/>
              <a:t>. </a:t>
            </a:r>
            <a:endParaRPr lang="ru-RU" sz="1600" b="1" dirty="0"/>
          </a:p>
          <a:p>
            <a:pPr algn="just"/>
            <a:r>
              <a:rPr lang="ru-RU" sz="1600" b="1" dirty="0" smtClean="0"/>
              <a:t>- Обучающиеся</a:t>
            </a:r>
            <a:r>
              <a:rPr lang="ru-RU" sz="1600" b="1" dirty="0"/>
              <a:t>, не прошедшие </a:t>
            </a:r>
            <a:r>
              <a:rPr lang="ru-RU" sz="1600" b="1" dirty="0" smtClean="0"/>
              <a:t>ГИА или </a:t>
            </a:r>
            <a:r>
              <a:rPr lang="ru-RU" sz="1600" b="1" dirty="0"/>
              <a:t>получившие на </a:t>
            </a:r>
            <a:r>
              <a:rPr lang="ru-RU" sz="1600" b="1" dirty="0" smtClean="0"/>
              <a:t>ГИА </a:t>
            </a:r>
            <a:r>
              <a:rPr lang="ru-RU" sz="1600" b="1" dirty="0"/>
              <a:t>неудовлетворительные результаты, вправе пройти </a:t>
            </a:r>
            <a:r>
              <a:rPr lang="ru-RU" sz="1600" b="1" dirty="0" smtClean="0"/>
              <a:t>ее в </a:t>
            </a:r>
            <a:r>
              <a:rPr lang="ru-RU" sz="1600" b="1" dirty="0"/>
              <a:t>сроки, определяемые порядком проведения </a:t>
            </a:r>
            <a:r>
              <a:rPr lang="ru-RU" sz="1600" b="1" dirty="0" smtClean="0"/>
              <a:t>ГИА </a:t>
            </a:r>
            <a:r>
              <a:rPr lang="ru-RU" sz="1600" b="1" dirty="0"/>
              <a:t>по соответствующим образовательным программам</a:t>
            </a:r>
            <a:r>
              <a:rPr lang="ru-RU" sz="1600" b="1" dirty="0" smtClean="0"/>
              <a:t>.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9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33" y="47240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Допуск к государственной итоговой аттестации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71528437"/>
              </p:ext>
            </p:extLst>
          </p:nvPr>
        </p:nvGraphicFramePr>
        <p:xfrm>
          <a:off x="179512" y="134076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2530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4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7060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Формы проведения ГИА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797230862"/>
              </p:ext>
            </p:extLst>
          </p:nvPr>
        </p:nvGraphicFramePr>
        <p:xfrm>
          <a:off x="251520" y="1215007"/>
          <a:ext cx="8496944" cy="498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226975"/>
            <a:ext cx="1656184" cy="7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59174" y="1401443"/>
            <a:ext cx="45356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Любой обучающийся </a:t>
            </a:r>
          </a:p>
          <a:p>
            <a:pPr algn="ctr"/>
            <a:r>
              <a:rPr lang="ru-RU" sz="2400" b="1" dirty="0" smtClean="0"/>
              <a:t>9 класса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203848" y="1772816"/>
            <a:ext cx="955326" cy="1224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3" idx="1"/>
          </p:cNvCxnSpPr>
          <p:nvPr/>
        </p:nvCxnSpPr>
        <p:spPr>
          <a:xfrm flipV="1">
            <a:off x="3203848" y="3126724"/>
            <a:ext cx="969141" cy="10223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4" idx="1"/>
          </p:cNvCxnSpPr>
          <p:nvPr/>
        </p:nvCxnSpPr>
        <p:spPr>
          <a:xfrm flipV="1">
            <a:off x="3203848" y="5028026"/>
            <a:ext cx="969141" cy="7052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172989" y="2431982"/>
            <a:ext cx="4521857" cy="1389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Обучающийся с ОВЗ (при предоставлении справки МСЭ или заключения ПМПК)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72989" y="3937604"/>
            <a:ext cx="4521857" cy="2180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Обучающийся из Луганской, Донецкой народных республик, Херсонской и Запорожской областей, а также для ребят, </a:t>
            </a:r>
            <a:r>
              <a:rPr lang="ru-RU" b="1" dirty="0"/>
              <a:t>которые были вынуждены прервать обучение за рубежом из-за недружественных действий иностранных </a:t>
            </a:r>
            <a:r>
              <a:rPr lang="ru-RU" b="1" dirty="0" smtClean="0"/>
              <a:t>государств (в том числе прибывшие с территории Украины)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08" y="6249857"/>
            <a:ext cx="9136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 10.03.2026 – сдать заявления о замене вида ГИА на </a:t>
            </a:r>
            <a:r>
              <a:rPr lang="ru-RU" b="1" dirty="0" err="1" smtClean="0">
                <a:solidFill>
                  <a:srgbClr val="FF0000"/>
                </a:solidFill>
              </a:rPr>
              <a:t>ПА+подтверждающие</a:t>
            </a:r>
            <a:r>
              <a:rPr lang="ru-RU" b="1" dirty="0" smtClean="0">
                <a:solidFill>
                  <a:srgbClr val="FF0000"/>
                </a:solidFill>
              </a:rPr>
              <a:t> документы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1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424815"/>
            <a:ext cx="592074" cy="714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9632" y="478782"/>
            <a:ext cx="208216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spc="-8" dirty="0">
                <a:latin typeface="Calibri"/>
                <a:cs typeface="Calibri"/>
              </a:rPr>
              <a:t>МИНИСТЕРСТВО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ОБРАЗОВАНИЯ РОСТОВСКОЙ</a:t>
            </a:r>
            <a:r>
              <a:rPr sz="1200" spc="-56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170" y="1139190"/>
            <a:ext cx="7659198" cy="517013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191250" y="3752062"/>
            <a:ext cx="2634615" cy="2784634"/>
            <a:chOff x="7953756" y="1520952"/>
            <a:chExt cx="3512820" cy="3712845"/>
          </a:xfrm>
        </p:grpSpPr>
        <p:sp>
          <p:nvSpPr>
            <p:cNvPr id="7" name="object 7"/>
            <p:cNvSpPr/>
            <p:nvPr/>
          </p:nvSpPr>
          <p:spPr>
            <a:xfrm>
              <a:off x="7959852" y="1527048"/>
              <a:ext cx="3500754" cy="3700779"/>
            </a:xfrm>
            <a:custGeom>
              <a:avLst/>
              <a:gdLst/>
              <a:ahLst/>
              <a:cxnLst/>
              <a:rect l="l" t="t" r="r" b="b"/>
              <a:pathLst>
                <a:path w="3500754" h="3700779">
                  <a:moveTo>
                    <a:pt x="2917190" y="0"/>
                  </a:moveTo>
                  <a:lnTo>
                    <a:pt x="583438" y="0"/>
                  </a:lnTo>
                  <a:lnTo>
                    <a:pt x="535590" y="1934"/>
                  </a:lnTo>
                  <a:lnTo>
                    <a:pt x="488807" y="7636"/>
                  </a:lnTo>
                  <a:lnTo>
                    <a:pt x="443239" y="16957"/>
                  </a:lnTo>
                  <a:lnTo>
                    <a:pt x="399036" y="29746"/>
                  </a:lnTo>
                  <a:lnTo>
                    <a:pt x="356348" y="45852"/>
                  </a:lnTo>
                  <a:lnTo>
                    <a:pt x="315325" y="65126"/>
                  </a:lnTo>
                  <a:lnTo>
                    <a:pt x="276118" y="87418"/>
                  </a:lnTo>
                  <a:lnTo>
                    <a:pt x="238877" y="112576"/>
                  </a:lnTo>
                  <a:lnTo>
                    <a:pt x="203752" y="140452"/>
                  </a:lnTo>
                  <a:lnTo>
                    <a:pt x="170894" y="170894"/>
                  </a:lnTo>
                  <a:lnTo>
                    <a:pt x="140452" y="203752"/>
                  </a:lnTo>
                  <a:lnTo>
                    <a:pt x="112576" y="238877"/>
                  </a:lnTo>
                  <a:lnTo>
                    <a:pt x="87418" y="276118"/>
                  </a:lnTo>
                  <a:lnTo>
                    <a:pt x="65126" y="315325"/>
                  </a:lnTo>
                  <a:lnTo>
                    <a:pt x="45852" y="356348"/>
                  </a:lnTo>
                  <a:lnTo>
                    <a:pt x="29746" y="399036"/>
                  </a:lnTo>
                  <a:lnTo>
                    <a:pt x="16957" y="443239"/>
                  </a:lnTo>
                  <a:lnTo>
                    <a:pt x="7636" y="488807"/>
                  </a:lnTo>
                  <a:lnTo>
                    <a:pt x="1934" y="535590"/>
                  </a:lnTo>
                  <a:lnTo>
                    <a:pt x="0" y="583438"/>
                  </a:lnTo>
                  <a:lnTo>
                    <a:pt x="0" y="3116834"/>
                  </a:lnTo>
                  <a:lnTo>
                    <a:pt x="1934" y="3164681"/>
                  </a:lnTo>
                  <a:lnTo>
                    <a:pt x="7636" y="3211464"/>
                  </a:lnTo>
                  <a:lnTo>
                    <a:pt x="16957" y="3257032"/>
                  </a:lnTo>
                  <a:lnTo>
                    <a:pt x="29746" y="3301235"/>
                  </a:lnTo>
                  <a:lnTo>
                    <a:pt x="45852" y="3343923"/>
                  </a:lnTo>
                  <a:lnTo>
                    <a:pt x="65126" y="3384946"/>
                  </a:lnTo>
                  <a:lnTo>
                    <a:pt x="87418" y="3424153"/>
                  </a:lnTo>
                  <a:lnTo>
                    <a:pt x="112576" y="3461394"/>
                  </a:lnTo>
                  <a:lnTo>
                    <a:pt x="140452" y="3496519"/>
                  </a:lnTo>
                  <a:lnTo>
                    <a:pt x="170894" y="3529377"/>
                  </a:lnTo>
                  <a:lnTo>
                    <a:pt x="203752" y="3559819"/>
                  </a:lnTo>
                  <a:lnTo>
                    <a:pt x="238877" y="3587695"/>
                  </a:lnTo>
                  <a:lnTo>
                    <a:pt x="276118" y="3612853"/>
                  </a:lnTo>
                  <a:lnTo>
                    <a:pt x="315325" y="3635145"/>
                  </a:lnTo>
                  <a:lnTo>
                    <a:pt x="356348" y="3654419"/>
                  </a:lnTo>
                  <a:lnTo>
                    <a:pt x="399036" y="3670525"/>
                  </a:lnTo>
                  <a:lnTo>
                    <a:pt x="443239" y="3683314"/>
                  </a:lnTo>
                  <a:lnTo>
                    <a:pt x="488807" y="3692635"/>
                  </a:lnTo>
                  <a:lnTo>
                    <a:pt x="535590" y="3698337"/>
                  </a:lnTo>
                  <a:lnTo>
                    <a:pt x="583438" y="3700272"/>
                  </a:lnTo>
                  <a:lnTo>
                    <a:pt x="2917190" y="3700272"/>
                  </a:lnTo>
                  <a:lnTo>
                    <a:pt x="2965037" y="3698337"/>
                  </a:lnTo>
                  <a:lnTo>
                    <a:pt x="3011820" y="3692635"/>
                  </a:lnTo>
                  <a:lnTo>
                    <a:pt x="3057388" y="3683314"/>
                  </a:lnTo>
                  <a:lnTo>
                    <a:pt x="3101591" y="3670525"/>
                  </a:lnTo>
                  <a:lnTo>
                    <a:pt x="3144279" y="3654419"/>
                  </a:lnTo>
                  <a:lnTo>
                    <a:pt x="3185302" y="3635145"/>
                  </a:lnTo>
                  <a:lnTo>
                    <a:pt x="3224509" y="3612853"/>
                  </a:lnTo>
                  <a:lnTo>
                    <a:pt x="3261750" y="3587695"/>
                  </a:lnTo>
                  <a:lnTo>
                    <a:pt x="3296875" y="3559819"/>
                  </a:lnTo>
                  <a:lnTo>
                    <a:pt x="3329733" y="3529377"/>
                  </a:lnTo>
                  <a:lnTo>
                    <a:pt x="3360175" y="3496519"/>
                  </a:lnTo>
                  <a:lnTo>
                    <a:pt x="3388051" y="3461394"/>
                  </a:lnTo>
                  <a:lnTo>
                    <a:pt x="3413209" y="3424153"/>
                  </a:lnTo>
                  <a:lnTo>
                    <a:pt x="3435501" y="3384946"/>
                  </a:lnTo>
                  <a:lnTo>
                    <a:pt x="3454775" y="3343923"/>
                  </a:lnTo>
                  <a:lnTo>
                    <a:pt x="3470881" y="3301235"/>
                  </a:lnTo>
                  <a:lnTo>
                    <a:pt x="3483670" y="3257032"/>
                  </a:lnTo>
                  <a:lnTo>
                    <a:pt x="3492991" y="3211464"/>
                  </a:lnTo>
                  <a:lnTo>
                    <a:pt x="3498693" y="3164681"/>
                  </a:lnTo>
                  <a:lnTo>
                    <a:pt x="3500628" y="3116834"/>
                  </a:lnTo>
                  <a:lnTo>
                    <a:pt x="3500628" y="583438"/>
                  </a:lnTo>
                  <a:lnTo>
                    <a:pt x="3498693" y="535590"/>
                  </a:lnTo>
                  <a:lnTo>
                    <a:pt x="3492991" y="488807"/>
                  </a:lnTo>
                  <a:lnTo>
                    <a:pt x="3483670" y="443239"/>
                  </a:lnTo>
                  <a:lnTo>
                    <a:pt x="3470881" y="399036"/>
                  </a:lnTo>
                  <a:lnTo>
                    <a:pt x="3454775" y="356348"/>
                  </a:lnTo>
                  <a:lnTo>
                    <a:pt x="3435501" y="315325"/>
                  </a:lnTo>
                  <a:lnTo>
                    <a:pt x="3413209" y="276118"/>
                  </a:lnTo>
                  <a:lnTo>
                    <a:pt x="3388051" y="238877"/>
                  </a:lnTo>
                  <a:lnTo>
                    <a:pt x="3360175" y="203752"/>
                  </a:lnTo>
                  <a:lnTo>
                    <a:pt x="3329733" y="170894"/>
                  </a:lnTo>
                  <a:lnTo>
                    <a:pt x="3296875" y="140452"/>
                  </a:lnTo>
                  <a:lnTo>
                    <a:pt x="3261750" y="112576"/>
                  </a:lnTo>
                  <a:lnTo>
                    <a:pt x="3224509" y="87418"/>
                  </a:lnTo>
                  <a:lnTo>
                    <a:pt x="3185302" y="65126"/>
                  </a:lnTo>
                  <a:lnTo>
                    <a:pt x="3144279" y="45852"/>
                  </a:lnTo>
                  <a:lnTo>
                    <a:pt x="3101591" y="29746"/>
                  </a:lnTo>
                  <a:lnTo>
                    <a:pt x="3057388" y="16957"/>
                  </a:lnTo>
                  <a:lnTo>
                    <a:pt x="3011820" y="7636"/>
                  </a:lnTo>
                  <a:lnTo>
                    <a:pt x="2965037" y="1934"/>
                  </a:lnTo>
                  <a:lnTo>
                    <a:pt x="29171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7959852" y="1527048"/>
              <a:ext cx="3500754" cy="3700779"/>
            </a:xfrm>
            <a:custGeom>
              <a:avLst/>
              <a:gdLst/>
              <a:ahLst/>
              <a:cxnLst/>
              <a:rect l="l" t="t" r="r" b="b"/>
              <a:pathLst>
                <a:path w="3500754" h="3700779">
                  <a:moveTo>
                    <a:pt x="0" y="583438"/>
                  </a:moveTo>
                  <a:lnTo>
                    <a:pt x="1934" y="535590"/>
                  </a:lnTo>
                  <a:lnTo>
                    <a:pt x="7636" y="488807"/>
                  </a:lnTo>
                  <a:lnTo>
                    <a:pt x="16957" y="443239"/>
                  </a:lnTo>
                  <a:lnTo>
                    <a:pt x="29746" y="399036"/>
                  </a:lnTo>
                  <a:lnTo>
                    <a:pt x="45852" y="356348"/>
                  </a:lnTo>
                  <a:lnTo>
                    <a:pt x="65126" y="315325"/>
                  </a:lnTo>
                  <a:lnTo>
                    <a:pt x="87418" y="276118"/>
                  </a:lnTo>
                  <a:lnTo>
                    <a:pt x="112576" y="238877"/>
                  </a:lnTo>
                  <a:lnTo>
                    <a:pt x="140452" y="203752"/>
                  </a:lnTo>
                  <a:lnTo>
                    <a:pt x="170894" y="170894"/>
                  </a:lnTo>
                  <a:lnTo>
                    <a:pt x="203752" y="140452"/>
                  </a:lnTo>
                  <a:lnTo>
                    <a:pt x="238877" y="112576"/>
                  </a:lnTo>
                  <a:lnTo>
                    <a:pt x="276118" y="87418"/>
                  </a:lnTo>
                  <a:lnTo>
                    <a:pt x="315325" y="65126"/>
                  </a:lnTo>
                  <a:lnTo>
                    <a:pt x="356348" y="45852"/>
                  </a:lnTo>
                  <a:lnTo>
                    <a:pt x="399036" y="29746"/>
                  </a:lnTo>
                  <a:lnTo>
                    <a:pt x="443239" y="16957"/>
                  </a:lnTo>
                  <a:lnTo>
                    <a:pt x="488807" y="7636"/>
                  </a:lnTo>
                  <a:lnTo>
                    <a:pt x="535590" y="1934"/>
                  </a:lnTo>
                  <a:lnTo>
                    <a:pt x="583438" y="0"/>
                  </a:lnTo>
                  <a:lnTo>
                    <a:pt x="2917190" y="0"/>
                  </a:lnTo>
                  <a:lnTo>
                    <a:pt x="2965037" y="1934"/>
                  </a:lnTo>
                  <a:lnTo>
                    <a:pt x="3011820" y="7636"/>
                  </a:lnTo>
                  <a:lnTo>
                    <a:pt x="3057388" y="16957"/>
                  </a:lnTo>
                  <a:lnTo>
                    <a:pt x="3101591" y="29746"/>
                  </a:lnTo>
                  <a:lnTo>
                    <a:pt x="3144279" y="45852"/>
                  </a:lnTo>
                  <a:lnTo>
                    <a:pt x="3185302" y="65126"/>
                  </a:lnTo>
                  <a:lnTo>
                    <a:pt x="3224509" y="87418"/>
                  </a:lnTo>
                  <a:lnTo>
                    <a:pt x="3261750" y="112576"/>
                  </a:lnTo>
                  <a:lnTo>
                    <a:pt x="3296875" y="140452"/>
                  </a:lnTo>
                  <a:lnTo>
                    <a:pt x="3329733" y="170894"/>
                  </a:lnTo>
                  <a:lnTo>
                    <a:pt x="3360175" y="203752"/>
                  </a:lnTo>
                  <a:lnTo>
                    <a:pt x="3388051" y="238877"/>
                  </a:lnTo>
                  <a:lnTo>
                    <a:pt x="3413209" y="276118"/>
                  </a:lnTo>
                  <a:lnTo>
                    <a:pt x="3435501" y="315325"/>
                  </a:lnTo>
                  <a:lnTo>
                    <a:pt x="3454775" y="356348"/>
                  </a:lnTo>
                  <a:lnTo>
                    <a:pt x="3470881" y="399036"/>
                  </a:lnTo>
                  <a:lnTo>
                    <a:pt x="3483670" y="443239"/>
                  </a:lnTo>
                  <a:lnTo>
                    <a:pt x="3492991" y="488807"/>
                  </a:lnTo>
                  <a:lnTo>
                    <a:pt x="3498693" y="535590"/>
                  </a:lnTo>
                  <a:lnTo>
                    <a:pt x="3500628" y="583438"/>
                  </a:lnTo>
                  <a:lnTo>
                    <a:pt x="3500628" y="3116834"/>
                  </a:lnTo>
                  <a:lnTo>
                    <a:pt x="3498693" y="3164681"/>
                  </a:lnTo>
                  <a:lnTo>
                    <a:pt x="3492991" y="3211464"/>
                  </a:lnTo>
                  <a:lnTo>
                    <a:pt x="3483670" y="3257032"/>
                  </a:lnTo>
                  <a:lnTo>
                    <a:pt x="3470881" y="3301235"/>
                  </a:lnTo>
                  <a:lnTo>
                    <a:pt x="3454775" y="3343923"/>
                  </a:lnTo>
                  <a:lnTo>
                    <a:pt x="3435501" y="3384946"/>
                  </a:lnTo>
                  <a:lnTo>
                    <a:pt x="3413209" y="3424153"/>
                  </a:lnTo>
                  <a:lnTo>
                    <a:pt x="3388051" y="3461394"/>
                  </a:lnTo>
                  <a:lnTo>
                    <a:pt x="3360175" y="3496519"/>
                  </a:lnTo>
                  <a:lnTo>
                    <a:pt x="3329733" y="3529377"/>
                  </a:lnTo>
                  <a:lnTo>
                    <a:pt x="3296875" y="3559819"/>
                  </a:lnTo>
                  <a:lnTo>
                    <a:pt x="3261750" y="3587695"/>
                  </a:lnTo>
                  <a:lnTo>
                    <a:pt x="3224509" y="3612853"/>
                  </a:lnTo>
                  <a:lnTo>
                    <a:pt x="3185302" y="3635145"/>
                  </a:lnTo>
                  <a:lnTo>
                    <a:pt x="3144279" y="3654419"/>
                  </a:lnTo>
                  <a:lnTo>
                    <a:pt x="3101591" y="3670525"/>
                  </a:lnTo>
                  <a:lnTo>
                    <a:pt x="3057388" y="3683314"/>
                  </a:lnTo>
                  <a:lnTo>
                    <a:pt x="3011820" y="3692635"/>
                  </a:lnTo>
                  <a:lnTo>
                    <a:pt x="2965037" y="3698337"/>
                  </a:lnTo>
                  <a:lnTo>
                    <a:pt x="2917190" y="3700272"/>
                  </a:lnTo>
                  <a:lnTo>
                    <a:pt x="583438" y="3700272"/>
                  </a:lnTo>
                  <a:lnTo>
                    <a:pt x="535590" y="3698337"/>
                  </a:lnTo>
                  <a:lnTo>
                    <a:pt x="488807" y="3692635"/>
                  </a:lnTo>
                  <a:lnTo>
                    <a:pt x="443239" y="3683314"/>
                  </a:lnTo>
                  <a:lnTo>
                    <a:pt x="399036" y="3670525"/>
                  </a:lnTo>
                  <a:lnTo>
                    <a:pt x="356348" y="3654419"/>
                  </a:lnTo>
                  <a:lnTo>
                    <a:pt x="315325" y="3635145"/>
                  </a:lnTo>
                  <a:lnTo>
                    <a:pt x="276118" y="3612853"/>
                  </a:lnTo>
                  <a:lnTo>
                    <a:pt x="238877" y="3587695"/>
                  </a:lnTo>
                  <a:lnTo>
                    <a:pt x="203752" y="3559819"/>
                  </a:lnTo>
                  <a:lnTo>
                    <a:pt x="170894" y="3529377"/>
                  </a:lnTo>
                  <a:lnTo>
                    <a:pt x="140452" y="3496519"/>
                  </a:lnTo>
                  <a:lnTo>
                    <a:pt x="112576" y="3461394"/>
                  </a:lnTo>
                  <a:lnTo>
                    <a:pt x="87418" y="3424153"/>
                  </a:lnTo>
                  <a:lnTo>
                    <a:pt x="65126" y="3384946"/>
                  </a:lnTo>
                  <a:lnTo>
                    <a:pt x="45852" y="3343923"/>
                  </a:lnTo>
                  <a:lnTo>
                    <a:pt x="29746" y="3301235"/>
                  </a:lnTo>
                  <a:lnTo>
                    <a:pt x="16957" y="3257032"/>
                  </a:lnTo>
                  <a:lnTo>
                    <a:pt x="7636" y="3211464"/>
                  </a:lnTo>
                  <a:lnTo>
                    <a:pt x="1934" y="3164681"/>
                  </a:lnTo>
                  <a:lnTo>
                    <a:pt x="0" y="3116834"/>
                  </a:lnTo>
                  <a:lnTo>
                    <a:pt x="0" y="583438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38113" y="2033934"/>
            <a:ext cx="2090261" cy="840615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66675" marR="61436" indent="476" algn="ctr">
              <a:lnSpc>
                <a:spcPct val="100000"/>
              </a:lnSpc>
              <a:spcBef>
                <a:spcPts val="75"/>
              </a:spcBef>
            </a:pPr>
            <a:r>
              <a:rPr sz="1350" dirty="0">
                <a:solidFill>
                  <a:srgbClr val="FFFFFF"/>
                </a:solidFill>
              </a:rPr>
              <a:t>В</a:t>
            </a:r>
            <a:r>
              <a:rPr sz="1350" spc="-19" dirty="0">
                <a:solidFill>
                  <a:srgbClr val="FFFFFF"/>
                </a:solidFill>
              </a:rPr>
              <a:t> </a:t>
            </a:r>
            <a:r>
              <a:rPr sz="1350" dirty="0">
                <a:solidFill>
                  <a:srgbClr val="FFFFFF"/>
                </a:solidFill>
              </a:rPr>
              <a:t>соответствии</a:t>
            </a:r>
            <a:r>
              <a:rPr sz="1350" spc="-45" dirty="0">
                <a:solidFill>
                  <a:srgbClr val="FFFFFF"/>
                </a:solidFill>
              </a:rPr>
              <a:t> с </a:t>
            </a:r>
            <a:r>
              <a:rPr sz="1350" spc="-8" dirty="0">
                <a:solidFill>
                  <a:srgbClr val="FFFFFF"/>
                </a:solidFill>
              </a:rPr>
              <a:t>Федеральным</a:t>
            </a:r>
            <a:r>
              <a:rPr sz="1350" spc="-60" dirty="0">
                <a:solidFill>
                  <a:srgbClr val="FFFFFF"/>
                </a:solidFill>
              </a:rPr>
              <a:t> </a:t>
            </a:r>
            <a:r>
              <a:rPr sz="1350" dirty="0">
                <a:solidFill>
                  <a:srgbClr val="FFFFFF"/>
                </a:solidFill>
              </a:rPr>
              <a:t>законом</a:t>
            </a:r>
            <a:r>
              <a:rPr sz="1350" spc="-45" dirty="0">
                <a:solidFill>
                  <a:srgbClr val="FFFFFF"/>
                </a:solidFill>
              </a:rPr>
              <a:t> </a:t>
            </a:r>
            <a:r>
              <a:rPr sz="1350" spc="-19" dirty="0">
                <a:solidFill>
                  <a:srgbClr val="FFFFFF"/>
                </a:solidFill>
              </a:rPr>
              <a:t>от </a:t>
            </a:r>
            <a:r>
              <a:rPr sz="1350" dirty="0">
                <a:solidFill>
                  <a:srgbClr val="FFFFFF"/>
                </a:solidFill>
              </a:rPr>
              <a:t>01.04.2026</a:t>
            </a:r>
            <a:r>
              <a:rPr sz="1350" spc="-19" dirty="0">
                <a:solidFill>
                  <a:srgbClr val="FFFFFF"/>
                </a:solidFill>
              </a:rPr>
              <a:t> </a:t>
            </a:r>
            <a:r>
              <a:rPr sz="1350" spc="-8" dirty="0">
                <a:solidFill>
                  <a:srgbClr val="FFFFFF"/>
                </a:solidFill>
              </a:rPr>
              <a:t>№40-</a:t>
            </a:r>
            <a:r>
              <a:rPr sz="1350" dirty="0">
                <a:solidFill>
                  <a:srgbClr val="FFFFFF"/>
                </a:solidFill>
              </a:rPr>
              <a:t>ФЗ</a:t>
            </a:r>
            <a:r>
              <a:rPr sz="1350" spc="-15" dirty="0">
                <a:solidFill>
                  <a:srgbClr val="FFFFFF"/>
                </a:solidFill>
              </a:rPr>
              <a:t> </a:t>
            </a:r>
            <a:r>
              <a:rPr sz="1350" spc="-38" dirty="0">
                <a:solidFill>
                  <a:srgbClr val="FFFFFF"/>
                </a:solidFill>
              </a:rPr>
              <a:t>с</a:t>
            </a:r>
            <a:endParaRPr sz="1350"/>
          </a:p>
          <a:p>
            <a:pPr algn="ctr">
              <a:lnSpc>
                <a:spcPct val="100000"/>
              </a:lnSpc>
            </a:pPr>
            <a:r>
              <a:rPr sz="1350" dirty="0">
                <a:solidFill>
                  <a:srgbClr val="FFFFFF"/>
                </a:solidFill>
              </a:rPr>
              <a:t>изменениями</a:t>
            </a:r>
            <a:r>
              <a:rPr sz="1350" spc="-49" dirty="0">
                <a:solidFill>
                  <a:srgbClr val="FFFFFF"/>
                </a:solidFill>
              </a:rPr>
              <a:t> </a:t>
            </a:r>
            <a:r>
              <a:rPr sz="1350" dirty="0">
                <a:solidFill>
                  <a:srgbClr val="FFFFFF"/>
                </a:solidFill>
              </a:rPr>
              <a:t>от</a:t>
            </a:r>
            <a:r>
              <a:rPr sz="1350" spc="-30" dirty="0">
                <a:solidFill>
                  <a:srgbClr val="FFFFFF"/>
                </a:solidFill>
              </a:rPr>
              <a:t> </a:t>
            </a:r>
            <a:r>
              <a:rPr sz="1350" spc="-8" dirty="0">
                <a:solidFill>
                  <a:srgbClr val="FFFFFF"/>
                </a:solidFill>
              </a:rPr>
              <a:t>29.12.2025</a:t>
            </a:r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6483741" y="4141368"/>
            <a:ext cx="2182654" cy="18793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1923" marR="137160" algn="ctr">
              <a:spcBef>
                <a:spcPts val="75"/>
              </a:spcBef>
            </a:pP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№571-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ФЗ</a:t>
            </a:r>
            <a:r>
              <a:rPr sz="1350" b="1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министерством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r>
              <a:rPr sz="135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Ростовской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r>
              <a:rPr sz="135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подписано</a:t>
            </a:r>
            <a:endParaRPr sz="13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Постановление</a:t>
            </a:r>
            <a:endParaRPr sz="1350" dirty="0">
              <a:latin typeface="Calibri"/>
              <a:cs typeface="Calibri"/>
            </a:endParaRPr>
          </a:p>
          <a:p>
            <a:pPr marL="9525" marR="3810" indent="476" algn="ctr"/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минобразования</a:t>
            </a:r>
            <a:r>
              <a:rPr sz="1350" b="1" spc="-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Ростовской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r>
              <a:rPr sz="1350" b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18.02.2026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№3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 «О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мерах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 реализации</a:t>
            </a:r>
            <a:endParaRPr sz="1350" dirty="0">
              <a:latin typeface="Calibri"/>
              <a:cs typeface="Calibri"/>
            </a:endParaRPr>
          </a:p>
          <a:p>
            <a:pPr marL="1905" algn="ctr"/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Федерального</a:t>
            </a:r>
            <a:r>
              <a:rPr sz="13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закона</a:t>
            </a:r>
            <a:r>
              <a:rPr sz="1350" b="1" spc="-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endParaRPr sz="1350" dirty="0">
              <a:latin typeface="Calibri"/>
              <a:cs typeface="Calibri"/>
            </a:endParaRPr>
          </a:p>
          <a:p>
            <a:pPr marL="476" algn="ctr">
              <a:spcBef>
                <a:spcPts val="4"/>
              </a:spcBef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01.04.2025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 №40-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ФЗ»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11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226975"/>
            <a:ext cx="1656184" cy="7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8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08520" y="260648"/>
            <a:ext cx="7592854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0991" marR="3810" algn="ctr">
              <a:spcBef>
                <a:spcPts val="848"/>
              </a:spcBef>
            </a:pPr>
            <a:r>
              <a:rPr sz="16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Перечень</a:t>
            </a:r>
            <a:r>
              <a:rPr sz="1600" b="1" spc="-38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профессий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600" b="1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специальностей,</a:t>
            </a:r>
            <a:r>
              <a:rPr sz="16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прием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600"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обучение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600"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которым</a:t>
            </a:r>
            <a:r>
              <a:rPr sz="1600"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осуществляется</a:t>
            </a:r>
            <a:r>
              <a:rPr sz="1600"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вне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зависимости</a:t>
            </a:r>
            <a:r>
              <a:rPr sz="1600" b="1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результатов государственной</a:t>
            </a:r>
            <a:r>
              <a:rPr sz="1600"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итоговой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аттестации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6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программам</a:t>
            </a:r>
            <a:r>
              <a:rPr sz="1600" b="1" spc="-5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основного</a:t>
            </a:r>
            <a:r>
              <a:rPr sz="1600" b="1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общего</a:t>
            </a:r>
            <a:r>
              <a:rPr sz="16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00990" algn="ctr"/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аттестата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1600" b="1" spc="-4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основном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общем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образовании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144" y="857251"/>
            <a:ext cx="127856" cy="51434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3528" y="1484784"/>
            <a:ext cx="4058574" cy="5112568"/>
            <a:chOff x="300227" y="1213103"/>
            <a:chExt cx="4360545" cy="49288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227" y="1213103"/>
              <a:ext cx="4360164" cy="3787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255" y="4977383"/>
              <a:ext cx="4136136" cy="116433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1484784"/>
            <a:ext cx="4254246" cy="2098448"/>
          </a:xfrm>
          <a:prstGeom prst="rect">
            <a:avLst/>
          </a:prstGeom>
        </p:spPr>
      </p:pic>
      <p:pic>
        <p:nvPicPr>
          <p:cNvPr id="9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58022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1976</TotalTime>
  <Words>2108</Words>
  <Application>Microsoft Office PowerPoint</Application>
  <PresentationFormat>Экран (4:3)</PresentationFormat>
  <Paragraphs>299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Microsoft Sans Serif</vt:lpstr>
      <vt:lpstr>Segoe Print</vt:lpstr>
      <vt:lpstr>Stencil</vt:lpstr>
      <vt:lpstr>Tahoma</vt:lpstr>
      <vt:lpstr>Times New Roman</vt:lpstr>
      <vt:lpstr>Ретро</vt:lpstr>
      <vt:lpstr>Презентация PowerPoint</vt:lpstr>
      <vt:lpstr>Основное средство коммуникации 2026 – MAX</vt:lpstr>
      <vt:lpstr>Презентация PowerPoint</vt:lpstr>
      <vt:lpstr>Государственная итоговая аттестация (ГИА)</vt:lpstr>
      <vt:lpstr>Государственная итоговая аттестация (ГИА)</vt:lpstr>
      <vt:lpstr>Допуск к государственной итоговой аттестации</vt:lpstr>
      <vt:lpstr>Формы проведения ГИА</vt:lpstr>
      <vt:lpstr>В соответствии с Федеральным законом от 01.04.2026 №40-ФЗ с изменениями от 29.12.2025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Действующая схема ГИА-9 (основная, без учета ГВЭ и ПА) – продлен срок для изменения предметов  - до 1 апреля 2026 года</vt:lpstr>
      <vt:lpstr>О проведении эксперимента по расширению доступности среднего профессионального образования</vt:lpstr>
      <vt:lpstr>О проведении эксперимента по расширению доступности среднего профессионального образования</vt:lpstr>
      <vt:lpstr>Прием в 10 класс в 2026 году</vt:lpstr>
      <vt:lpstr>Перечень учебных предметов и минимальные значения результатов государственной итоговой аттестации, которые учитываются при приеме на обучение по образовательным программам среднего общего образования</vt:lpstr>
      <vt:lpstr>Информационно-разъяснительная работа</vt:lpstr>
      <vt:lpstr>Мониторинг и оценка итогов проведения эксперимента по расширению доступности СПО</vt:lpstr>
      <vt:lpstr>Презентация PowerPoint</vt:lpstr>
      <vt:lpstr>Форма заявления для участников эксперимента СПО</vt:lpstr>
      <vt:lpstr>Алгоритм для участников эксперимента СПО</vt:lpstr>
      <vt:lpstr>Справка о результатах ГИА-9</vt:lpstr>
      <vt:lpstr>Презентация PowerPoint</vt:lpstr>
      <vt:lpstr>МИНИСТЕРСТВО ОБРАЗОВАНИЯ РОСТОВСКОЙ ОБЛАСТИ Памятки по поступлению после 9 класса</vt:lpstr>
      <vt:lpstr>Предметы по выбору</vt:lpstr>
      <vt:lpstr>Презентация PowerPoint</vt:lpstr>
      <vt:lpstr>Для детей с ОВЗ</vt:lpstr>
      <vt:lpstr>Для детей с ОВЗ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197</cp:revision>
  <cp:lastPrinted>2025-11-21T11:32:57Z</cp:lastPrinted>
  <dcterms:modified xsi:type="dcterms:W3CDTF">2026-03-02T10:21:47Z</dcterms:modified>
</cp:coreProperties>
</file>