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  <p:sldMasterId id="2147483661" r:id="rId3"/>
    <p:sldMasterId id="2147483662" r:id="rId4"/>
    <p:sldMasterId id="2147483663" r:id="rId5"/>
    <p:sldMasterId id="2147483664" r:id="rId6"/>
    <p:sldMasterId id="2147483665" r:id="rId7"/>
  </p:sldMasterIdLst>
  <p:notesMasterIdLst>
    <p:notesMasterId r:id="rId65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66"/>
      <p:bold r:id="rId67"/>
      <p:italic r:id="rId68"/>
      <p:boldItalic r:id="rId69"/>
    </p:embeddedFont>
    <p:embeddedFont>
      <p:font typeface="Lucida Sans Unicode" panose="020B0602030504020204" pitchFamily="34" charset="0"/>
      <p:regular r:id="rId70"/>
    </p:embeddedFont>
    <p:embeddedFont>
      <p:font typeface="Book Antiqua" panose="02040602050305030304" pitchFamily="18" charset="0"/>
      <p:regular r:id="rId71"/>
      <p:bold r:id="rId72"/>
      <p:italic r:id="rId73"/>
      <p:boldItalic r:id="rId74"/>
    </p:embeddedFont>
    <p:embeddedFont>
      <p:font typeface="Tahoma" panose="020B0604030504040204" pitchFamily="34" charset="0"/>
      <p:regular r:id="rId75"/>
      <p:bold r:id="rId7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font" Target="fonts/font3.fntdata"/><Relationship Id="rId76" Type="http://schemas.openxmlformats.org/officeDocument/2006/relationships/font" Target="fonts/font11.fntdata"/><Relationship Id="rId7" Type="http://schemas.openxmlformats.org/officeDocument/2006/relationships/slideMaster" Target="slideMasters/slideMaster7.xml"/><Relationship Id="rId71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font" Target="fonts/font1.fntdata"/><Relationship Id="rId74" Type="http://schemas.openxmlformats.org/officeDocument/2006/relationships/font" Target="fonts/font9.fntdata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8.fntdata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font" Target="fonts/font4.fntdata"/><Relationship Id="rId77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font" Target="fonts/font7.fntdata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font" Target="fonts/font2.fntdata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font" Target="fonts/font5.fntdata"/><Relationship Id="rId75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63190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92" name="Google Shape;392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4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16" name="Google Shape;416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4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47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28" name="Google Shape;428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4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rgbClr val="FFFFFF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rgbClr val="47534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sldNum" idx="12"/>
          </p:nvPr>
        </p:nvSpPr>
        <p:spPr>
          <a:xfrm>
            <a:off x="7786687" y="4625975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Arial"/>
              <a:buNone/>
              <a:defRPr sz="2800" b="0" i="0" u="none">
                <a:solidFill>
                  <a:srgbClr val="4753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Arial"/>
              <a:buNone/>
              <a:defRPr sz="2800" b="0" i="0" u="none">
                <a:solidFill>
                  <a:srgbClr val="4753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Arial"/>
              <a:buNone/>
              <a:defRPr sz="2800" b="0" i="0" u="none">
                <a:solidFill>
                  <a:srgbClr val="4753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Arial"/>
              <a:buNone/>
              <a:defRPr sz="2800" b="0" i="0" u="none">
                <a:solidFill>
                  <a:srgbClr val="4753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Arial"/>
              <a:buNone/>
              <a:defRPr sz="2800" b="0" i="0" u="none">
                <a:solidFill>
                  <a:srgbClr val="4753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Arial"/>
              <a:buNone/>
              <a:defRPr sz="2800" b="0" i="0" u="none">
                <a:solidFill>
                  <a:srgbClr val="4753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Arial"/>
              <a:buNone/>
              <a:defRPr sz="2800" b="0" i="0" u="none">
                <a:solidFill>
                  <a:srgbClr val="4753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Arial"/>
              <a:buNone/>
              <a:defRPr sz="2800" b="0" i="0" u="none">
                <a:solidFill>
                  <a:srgbClr val="4753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Arial"/>
              <a:buNone/>
              <a:defRPr sz="2800" b="0" i="0" u="none">
                <a:solidFill>
                  <a:srgbClr val="4753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 advClick="0" advTm="2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>
            <a:spLocks noGrp="1"/>
          </p:cNvSpPr>
          <p:nvPr>
            <p:ph type="pic" idx="2"/>
          </p:nvPr>
        </p:nvSpPr>
        <p:spPr>
          <a:xfrm>
            <a:off x="685800" y="621437"/>
            <a:ext cx="7772400" cy="433156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B5AE5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848058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E8B54D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body" idx="1"/>
          </p:nvPr>
        </p:nvSpPr>
        <p:spPr>
          <a:xfrm>
            <a:off x="956289" y="5656556"/>
            <a:ext cx="7244736" cy="401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500"/>
              <a:buNone/>
              <a:defRPr sz="1500" cap="none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>
                <a:solidFill>
                  <a:srgbClr val="6B7C7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 advClick="0" advTm="2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VERTICAL_TITLE_AND_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>
            <a:spLocks noGrp="1"/>
          </p:cNvSpPr>
          <p:nvPr>
            <p:ph type="title"/>
          </p:nvPr>
        </p:nvSpPr>
        <p:spPr>
          <a:xfrm rot="5400000">
            <a:off x="4896852" y="2547152"/>
            <a:ext cx="5788981" cy="148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body" idx="1"/>
          </p:nvPr>
        </p:nvSpPr>
        <p:spPr>
          <a:xfrm rot="5400000">
            <a:off x="647699" y="190500"/>
            <a:ext cx="5791201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 advClick="0" advTm="2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 advClick="0" advTm="2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350" cy="103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 rot="5400000">
            <a:off x="2385219" y="-175419"/>
            <a:ext cx="43735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 advClick="0" advTm="2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350" cy="103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 advClick="0" advTm="2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40"/>
              </a:spcBef>
              <a:spcAft>
                <a:spcPts val="0"/>
              </a:spcAft>
              <a:buSzPts val="2200"/>
              <a:buNone/>
              <a:defRPr sz="22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2"/>
          </p:nvPr>
        </p:nvSpPr>
        <p:spPr>
          <a:xfrm>
            <a:off x="426128" y="2438400"/>
            <a:ext cx="4040188" cy="368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3"/>
          </p:nvPr>
        </p:nvSpPr>
        <p:spPr>
          <a:xfrm>
            <a:off x="4645025" y="1722438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40"/>
              </a:spcBef>
              <a:spcAft>
                <a:spcPts val="0"/>
              </a:spcAft>
              <a:buSzPts val="2200"/>
              <a:buNone/>
              <a:defRPr sz="22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body" idx="4"/>
          </p:nvPr>
        </p:nvSpPr>
        <p:spPr>
          <a:xfrm>
            <a:off x="4645025" y="2438400"/>
            <a:ext cx="4041775" cy="368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 advClick="0" advTm="2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426128" y="1719071"/>
            <a:ext cx="4038600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4648200" y="1719071"/>
            <a:ext cx="4038600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 advClick="0" advTm="2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350" cy="103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 advClick="0" advTm="2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4000"/>
              <a:buFont typeface="Book Antiqua"/>
              <a:buNone/>
              <a:defRPr sz="4000" cap="none">
                <a:solidFill>
                  <a:srgbClr val="47534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 advClick="0" advTm="2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3886200" y="685800"/>
            <a:ext cx="4572000" cy="5257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body" idx="2"/>
          </p:nvPr>
        </p:nvSpPr>
        <p:spPr>
          <a:xfrm>
            <a:off x="769000" y="2971800"/>
            <a:ext cx="2298634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47534C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>
                <a:solidFill>
                  <a:srgbClr val="6B7C7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 advClick="0" advTm="2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375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1"/>
          <p:cNvSpPr txBox="1"/>
          <p:nvPr/>
        </p:nvSpPr>
        <p:spPr>
          <a:xfrm>
            <a:off x="7712075" y="3136900"/>
            <a:ext cx="911225" cy="2074862"/>
          </a:xfrm>
          <a:prstGeom prst="rect">
            <a:avLst/>
          </a:prstGeom>
          <a:solidFill>
            <a:srgbClr val="B5AE53">
              <a:alpha val="69803"/>
            </a:srgbClr>
          </a:solidFill>
          <a:ln w="9525" cap="flat" cmpd="sng">
            <a:solidFill>
              <a:srgbClr val="6B7D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"/>
          <p:cNvSpPr txBox="1"/>
          <p:nvPr/>
        </p:nvSpPr>
        <p:spPr>
          <a:xfrm>
            <a:off x="446087" y="3055937"/>
            <a:ext cx="6946900" cy="2244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"/>
          <p:cNvSpPr txBox="1"/>
          <p:nvPr/>
        </p:nvSpPr>
        <p:spPr>
          <a:xfrm>
            <a:off x="541337" y="4559300"/>
            <a:ext cx="6756400" cy="663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"/>
          <p:cNvSpPr txBox="1"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9525" cap="flat" cmpd="dbl">
            <a:solidFill>
              <a:srgbClr val="6B7D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B5AE5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84805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E8B54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350" cy="103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"/>
          <p:cNvSpPr txBox="1">
            <a:spLocks noGrp="1"/>
          </p:cNvSpPr>
          <p:nvPr>
            <p:ph type="sldNum" idx="12"/>
          </p:nvPr>
        </p:nvSpPr>
        <p:spPr>
          <a:xfrm>
            <a:off x="7786687" y="4625975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Arial"/>
              <a:buNone/>
              <a:defRPr sz="2800" b="0" i="0" u="none">
                <a:solidFill>
                  <a:srgbClr val="4753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Arial"/>
              <a:buNone/>
              <a:defRPr sz="2800" b="0" i="0" u="none">
                <a:solidFill>
                  <a:srgbClr val="4753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Arial"/>
              <a:buNone/>
              <a:defRPr sz="2800" b="0" i="0" u="none">
                <a:solidFill>
                  <a:srgbClr val="4753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Arial"/>
              <a:buNone/>
              <a:defRPr sz="2800" b="0" i="0" u="none">
                <a:solidFill>
                  <a:srgbClr val="4753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Arial"/>
              <a:buNone/>
              <a:defRPr sz="2800" b="0" i="0" u="none">
                <a:solidFill>
                  <a:srgbClr val="4753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Arial"/>
              <a:buNone/>
              <a:defRPr sz="2800" b="0" i="0" u="none">
                <a:solidFill>
                  <a:srgbClr val="4753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Arial"/>
              <a:buNone/>
              <a:defRPr sz="2800" b="0" i="0" u="none">
                <a:solidFill>
                  <a:srgbClr val="4753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Arial"/>
              <a:buNone/>
              <a:defRPr sz="2800" b="0" i="0" u="none">
                <a:solidFill>
                  <a:srgbClr val="4753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Arial"/>
              <a:buNone/>
              <a:defRPr sz="2800" b="0" i="0" u="none">
                <a:solidFill>
                  <a:srgbClr val="4753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transition spd="slow" advClick="0" advTm="2000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375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B5AE5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84805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E8B54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350" cy="103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transition spd="slow" advClick="0" advTm="2000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375"/>
            </a:avLst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B5AE5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84805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E8B54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48" name="Google Shape;48;p5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" name="Google Shape;49;p5"/>
          <p:cNvSpPr txBox="1"/>
          <p:nvPr/>
        </p:nvSpPr>
        <p:spPr>
          <a:xfrm>
            <a:off x="373062" y="373062"/>
            <a:ext cx="8380412" cy="11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350" cy="103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transition spd="slow" advClick="0" advTm="2000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1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375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1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1"/>
          <p:cNvSpPr txBox="1"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1"/>
          <p:cNvSpPr txBox="1"/>
          <p:nvPr/>
        </p:nvSpPr>
        <p:spPr>
          <a:xfrm>
            <a:off x="676275" y="4541837"/>
            <a:ext cx="7816850" cy="663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1"/>
          <p:cNvSpPr txBox="1"/>
          <p:nvPr/>
        </p:nvSpPr>
        <p:spPr>
          <a:xfrm>
            <a:off x="676275" y="3124200"/>
            <a:ext cx="7816850" cy="2078037"/>
          </a:xfrm>
          <a:prstGeom prst="rect">
            <a:avLst/>
          </a:prstGeom>
          <a:noFill/>
          <a:ln w="9525" cap="flat" cmpd="dbl">
            <a:solidFill>
              <a:srgbClr val="6B7D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1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B5AE5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84805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E8B54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350" cy="103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transition spd="slow" advClick="0" advTm="2000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375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3"/>
          <p:cNvSpPr txBox="1"/>
          <p:nvPr/>
        </p:nvSpPr>
        <p:spPr>
          <a:xfrm>
            <a:off x="676275" y="1643062"/>
            <a:ext cx="2484437" cy="3233737"/>
          </a:xfrm>
          <a:prstGeom prst="rect">
            <a:avLst/>
          </a:prstGeom>
          <a:solidFill>
            <a:srgbClr val="FFFFFF"/>
          </a:solidFill>
          <a:ln w="9525" cap="flat" cmpd="dbl">
            <a:solidFill>
              <a:srgbClr val="6B7D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3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B5AE5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84805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E8B54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350" cy="103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transition spd="slow" advClick="0" advTm="2000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375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914400" y="5638800"/>
            <a:ext cx="7327900" cy="452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604837" y="5075237"/>
            <a:ext cx="7947025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5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B5AE5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84805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E8B54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350" cy="103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130" name="Google Shape;130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transition spd="slow" advClick="0" advTm="2000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/>
          <p:nvPr/>
        </p:nvSpPr>
        <p:spPr>
          <a:xfrm>
            <a:off x="6861175" y="228600"/>
            <a:ext cx="1860550" cy="61229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6954837" y="350837"/>
            <a:ext cx="1673225" cy="58769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7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B5AE5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84805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E8B54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350" cy="103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transition spd="slow" advClick="0" advTm="2000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>
            <a:spLocks noGrp="1"/>
          </p:cNvSpPr>
          <p:nvPr>
            <p:ph type="subTitle" idx="1"/>
          </p:nvPr>
        </p:nvSpPr>
        <p:spPr>
          <a:xfrm>
            <a:off x="642937" y="4648200"/>
            <a:ext cx="655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dirty="0" smtClean="0"/>
              <a:t>МБОУ «Гимназия №118»</a:t>
            </a:r>
            <a:endParaRPr dirty="0"/>
          </a:p>
        </p:txBody>
      </p:sp>
      <p:sp>
        <p:nvSpPr>
          <p:cNvPr id="157" name="Google Shape;157;p19"/>
          <p:cNvSpPr txBox="1">
            <a:spLocks noGrp="1"/>
          </p:cNvSpPr>
          <p:nvPr>
            <p:ph type="ctrTitle"/>
          </p:nvPr>
        </p:nvSpPr>
        <p:spPr>
          <a:xfrm>
            <a:off x="806738" y="1125423"/>
            <a:ext cx="6629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4000"/>
              <a:buFont typeface="Book Antiqua"/>
              <a:buNone/>
            </a:pPr>
            <a:r>
              <a:rPr lang="ru-RU" sz="4000" b="1" i="0" u="none" dirty="0">
                <a:solidFill>
                  <a:srgbClr val="47534C"/>
                </a:solidFill>
                <a:latin typeface="Book Antiqua"/>
                <a:ea typeface="Book Antiqua"/>
                <a:cs typeface="Book Antiqua"/>
                <a:sym typeface="Book Antiqua"/>
              </a:rPr>
              <a:t>АЗБУКА </a:t>
            </a:r>
            <a:br>
              <a:rPr lang="ru-RU" sz="4000" b="1" i="0" u="none" dirty="0">
                <a:solidFill>
                  <a:srgbClr val="47534C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ru-RU" b="1" dirty="0" smtClean="0"/>
              <a:t>ВОЕННОГО </a:t>
            </a:r>
            <a:br>
              <a:rPr lang="ru-RU" b="1" dirty="0" smtClean="0"/>
            </a:br>
            <a:r>
              <a:rPr lang="ru-RU" sz="4000" b="1" i="0" u="none" dirty="0" smtClean="0">
                <a:solidFill>
                  <a:srgbClr val="47534C"/>
                </a:solidFill>
                <a:latin typeface="Book Antiqua"/>
                <a:ea typeface="Book Antiqua"/>
                <a:cs typeface="Book Antiqua"/>
                <a:sym typeface="Book Antiqua"/>
              </a:rPr>
              <a:t>РОСТОВА-НА-ДОНУ</a:t>
            </a:r>
            <a:endParaRPr dirty="0"/>
          </a:p>
        </p:txBody>
      </p:sp>
      <p:sp>
        <p:nvSpPr>
          <p:cNvPr id="158" name="Google Shape;158;p19"/>
          <p:cNvSpPr txBox="1"/>
          <p:nvPr/>
        </p:nvSpPr>
        <p:spPr>
          <a:xfrm>
            <a:off x="611187" y="3519487"/>
            <a:ext cx="655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ru-RU" sz="3200" b="1" dirty="0" smtClean="0">
                <a:solidFill>
                  <a:schemeClr val="dk1"/>
                </a:solidFill>
                <a:latin typeface="Century Gothic"/>
                <a:sym typeface="Century Gothic"/>
              </a:rPr>
              <a:t>БУРАЯ  ЕКАТЕРИНА, 5 КЛАСС</a:t>
            </a:r>
            <a:endParaRPr dirty="0"/>
          </a:p>
        </p:txBody>
      </p:sp>
      <p:pic>
        <p:nvPicPr>
          <p:cNvPr id="5" name="Picture 2" descr="Картинки по запросу &quot;великая отечественная война лента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253150"/>
            <a:ext cx="2080445" cy="130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/>
          <p:nvPr/>
        </p:nvSpPr>
        <p:spPr>
          <a:xfrm>
            <a:off x="0" y="0"/>
            <a:ext cx="197935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0"/>
              <a:buFont typeface="Arial"/>
              <a:buNone/>
            </a:pPr>
            <a:r>
              <a:rPr lang="ru-RU" sz="15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Д</a:t>
            </a:r>
            <a:endParaRPr dirty="0"/>
          </a:p>
        </p:txBody>
      </p:sp>
      <p:sp>
        <p:nvSpPr>
          <p:cNvPr id="209" name="Google Shape;209;p28"/>
          <p:cNvSpPr/>
          <p:nvPr/>
        </p:nvSpPr>
        <p:spPr>
          <a:xfrm>
            <a:off x="323528" y="1749048"/>
            <a:ext cx="8568952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Arial"/>
              <a:buNone/>
            </a:pPr>
            <a:r>
              <a:rPr lang="ru-RU" sz="66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памятник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Arial"/>
              <a:buNone/>
            </a:pPr>
            <a:r>
              <a:rPr lang="ru-RU" sz="66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66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Детям войны»</a:t>
            </a:r>
            <a:endParaRPr sz="66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2" descr="Картинки по запросу &quot;великая отечественная война лента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035" y="226240"/>
            <a:ext cx="2080445" cy="130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178724"/>
            <a:ext cx="85689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kern="150" dirty="0" smtClean="0">
                <a:solidFill>
                  <a:schemeClr val="tx1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	Памятник </a:t>
            </a:r>
            <a:r>
              <a:rPr lang="ru-RU" sz="2800" kern="150" dirty="0">
                <a:solidFill>
                  <a:schemeClr val="tx1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передает всю тяжесть и боль, которые приходилось переживать </a:t>
            </a:r>
            <a:r>
              <a:rPr lang="ru-RU" sz="2800" kern="150" dirty="0">
                <a:solidFill>
                  <a:schemeClr val="tx1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детям в годы войны</a:t>
            </a:r>
            <a:r>
              <a:rPr lang="ru-RU" sz="2800" kern="150" dirty="0">
                <a:solidFill>
                  <a:schemeClr val="tx1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. Открыт </a:t>
            </a:r>
            <a:r>
              <a:rPr lang="ru-RU" sz="2800" kern="150" dirty="0">
                <a:solidFill>
                  <a:schemeClr val="tx1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в Железнодорожном </a:t>
            </a:r>
            <a:r>
              <a:rPr lang="ru-RU" sz="2800" kern="150" dirty="0">
                <a:solidFill>
                  <a:schemeClr val="tx1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районе в 2016 году.</a:t>
            </a:r>
            <a:endParaRPr lang="ru-RU" sz="2800" kern="15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Lucida Sans Unicode" panose="020B0602030504020204" pitchFamily="34" charset="0"/>
              <a:cs typeface="Mangal"/>
            </a:endParaRPr>
          </a:p>
        </p:txBody>
      </p:sp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9" descr="Ð³. Ð Ð¾ÑÑÐ¾Ð²-Ð½Ð°-ÐÐ¾Ð½Ñ. ÐÐ°Ð¼ÑÑÐ½Ð¸Ðº Ð´ÐµÑÑÐ¼ Ð²Ð¾Ð¹Ð½Ñ Ð±ÑÐ» Ð¾ÑÐºÑÑÑ Ð² 2016 Ð³Ð¾Ð´Ñ Ð² ÑÐºÐ²ÐµÑÐµ Ñ Ð¡Ð²ÑÑÐ¾-Ð¢ÑÐ¾Ð¸ÑÐºÐ¾Ð³Ð¾ ÑÑÐ°Ð¼Ð° Ð½Ð° Ð¿ÐµÑÐµÑÐµÑÐµÐ½Ð¸Ð¸ ÑÐ»Ð¸ÑÑ ÐÐµÐ¶Ð´ÑÐ½Ð°ÑÐ¾Ð´Ð½Ð¾Ð¹ Ð¸ Ð¿ÑÐ¾ÑÐ¿ÐµÐºÑÐ° Ð¡ÑÐ°ÑÐºÐ¸. Ð¡ÐºÑÐ»ÑÐ¿ÑÐ¾Ñ - ÐÐ°ÑÐµÐ½ ÐÐ°ÑÑÐ°Ð¼ÑÐ½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576" y="620688"/>
            <a:ext cx="7620000" cy="5514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/>
          <p:nvPr/>
        </p:nvSpPr>
        <p:spPr>
          <a:xfrm>
            <a:off x="-180110" y="-208124"/>
            <a:ext cx="197935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0"/>
              <a:buFont typeface="Arial"/>
              <a:buNone/>
            </a:pPr>
            <a:r>
              <a:rPr lang="ru-RU" sz="15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Е</a:t>
            </a:r>
            <a:endParaRPr dirty="0"/>
          </a:p>
        </p:txBody>
      </p:sp>
      <p:sp>
        <p:nvSpPr>
          <p:cNvPr id="220" name="Google Shape;220;p30"/>
          <p:cNvSpPr/>
          <p:nvPr/>
        </p:nvSpPr>
        <p:spPr>
          <a:xfrm>
            <a:off x="326263" y="253949"/>
            <a:ext cx="8424936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Arial"/>
              <a:buNone/>
            </a:pPr>
            <a:endParaRPr lang="ru-RU" sz="7200" b="0" i="0" u="none" strike="noStrike" cap="none" dirty="0" smtClean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Arial"/>
              <a:buNone/>
            </a:pPr>
            <a:r>
              <a:rPr lang="ru-RU" sz="2800" dirty="0">
                <a:solidFill>
                  <a:srgbClr val="002060"/>
                </a:solidFill>
              </a:rPr>
              <a:t>у</a:t>
            </a:r>
            <a:r>
              <a:rPr lang="ru-RU" sz="2800" dirty="0" smtClean="0">
                <a:solidFill>
                  <a:srgbClr val="002060"/>
                </a:solidFill>
              </a:rPr>
              <a:t>лица Ерёменко</a:t>
            </a:r>
            <a:r>
              <a:rPr lang="ru-RU" sz="2800" b="0" i="0" u="none" strike="noStrike" cap="none" dirty="0" smtClean="0">
                <a:solidFill>
                  <a:srgbClr val="002060"/>
                </a:solidFill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Arial"/>
              <a:buNone/>
            </a:pPr>
            <a:r>
              <a:rPr lang="ru-RU" sz="72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Ерёменко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Arial"/>
              <a:buNone/>
            </a:pPr>
            <a:r>
              <a:rPr lang="ru-RU" sz="72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Андрей </a:t>
            </a:r>
            <a:r>
              <a:rPr lang="ru-RU" sz="72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Иванович</a:t>
            </a:r>
            <a:endParaRPr sz="72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2" descr="Картинки по запросу &quot;великая отечественная война лента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854" y="253949"/>
            <a:ext cx="2080445" cy="130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9281" y="4223450"/>
            <a:ext cx="85219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Еременко </a:t>
            </a:r>
            <a:r>
              <a:rPr lang="ru-RU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Андрей Иванович (1892-1970) - Герой Советского Союза. </a:t>
            </a:r>
            <a:r>
              <a:rPr lang="ru-RU" sz="3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Ко-</a:t>
            </a:r>
            <a:r>
              <a:rPr lang="ru-RU" sz="32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мандир</a:t>
            </a:r>
            <a:r>
              <a:rPr lang="ru-RU" sz="3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4-й </a:t>
            </a:r>
            <a:r>
              <a:rPr lang="ru-RU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Ударной Армии</a:t>
            </a:r>
            <a:r>
              <a:rPr lang="ru-RU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algn="just"/>
            <a:r>
              <a:rPr lang="ru-RU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ru-RU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1" descr="https://i2.wp.com/thickpolicy.media/wp-content/uploads/2019/05/imgonline-com-ua-Resize-Le1Ybvou9tUH.jpg?resize=700%2C637&amp;ssl=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632" y="332656"/>
            <a:ext cx="6667500" cy="6067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/>
          <p:nvPr/>
        </p:nvSpPr>
        <p:spPr>
          <a:xfrm>
            <a:off x="239153" y="-227692"/>
            <a:ext cx="197935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0"/>
              <a:buFont typeface="Arial"/>
              <a:buNone/>
            </a:pPr>
            <a:r>
              <a:rPr lang="ru-RU" sz="15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Ж</a:t>
            </a:r>
            <a:endParaRPr dirty="0"/>
          </a:p>
        </p:txBody>
      </p:sp>
      <p:sp>
        <p:nvSpPr>
          <p:cNvPr id="231" name="Google Shape;231;p32"/>
          <p:cNvSpPr/>
          <p:nvPr/>
        </p:nvSpPr>
        <p:spPr>
          <a:xfrm>
            <a:off x="506728" y="1610186"/>
            <a:ext cx="8064896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Arial"/>
              <a:buNone/>
            </a:pPr>
            <a:r>
              <a:rPr lang="ru-RU" sz="2800" dirty="0">
                <a:solidFill>
                  <a:srgbClr val="002060"/>
                </a:solidFill>
              </a:rPr>
              <a:t>у</a:t>
            </a:r>
            <a:r>
              <a:rPr lang="ru-RU" sz="2800" b="0" i="0" u="none" strike="noStrike" cap="none" dirty="0" smtClean="0">
                <a:solidFill>
                  <a:srgbClr val="002060"/>
                </a:solidFill>
                <a:sym typeface="Arial"/>
              </a:rPr>
              <a:t>лица Жмайлова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Arial"/>
              <a:buNone/>
            </a:pPr>
            <a:r>
              <a:rPr lang="ru-RU" sz="66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Жмайлов </a:t>
            </a:r>
            <a:r>
              <a:rPr lang="ru-RU" sz="66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Эдик</a:t>
            </a:r>
            <a:endParaRPr sz="66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endParaRPr sz="66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2" descr="Картинки по запросу &quot;великая отечественная война лента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318075"/>
            <a:ext cx="2080445" cy="130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9153" y="3340478"/>
            <a:ext cx="860004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333333"/>
                </a:solidFill>
                <a:latin typeface="Century Gothic" panose="020B0502020202020204" pitchFamily="34" charset="0"/>
              </a:rPr>
              <a:t>	</a:t>
            </a:r>
            <a:r>
              <a:rPr lang="ru-RU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Жмайлов Эдик (1930-1945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) — ростовчанин, </a:t>
            </a:r>
            <a:r>
              <a:rPr lang="ru-RU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мальчиком </a:t>
            </a:r>
            <a:r>
              <a:rPr lang="ru-RU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убежавший 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на фронт. Несмотря на многочисленные попытки отправить его домой, пробирался все дальше и дальше, пока, наконец, не был принят в полковом оркестре кларнетистом. Погиб в Восточной Пруссии 6 февраля 1945 года, 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защищая боевое знамя. 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Посмертно награжден орденом Отечественной войны 2 степени.</a:t>
            </a:r>
          </a:p>
        </p:txBody>
      </p:sp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3" descr="http://itd3.mycdn.me/image?id=882223742677&amp;t=20&amp;plc=WEB&amp;tkn=*W2KMcGeNEXRONgeeWvxcRgc1mT8"/>
          <p:cNvPicPr preferRelativeResize="0"/>
          <p:nvPr/>
        </p:nvPicPr>
        <p:blipFill/>
        <p:spPr>
          <a:xfrm>
            <a:off x="2411760" y="260648"/>
            <a:ext cx="4476750" cy="609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3900" y="116100"/>
            <a:ext cx="4875175" cy="663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/>
          <p:nvPr/>
        </p:nvSpPr>
        <p:spPr>
          <a:xfrm>
            <a:off x="0" y="0"/>
            <a:ext cx="197935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0"/>
              <a:buFont typeface="Arial"/>
              <a:buNone/>
            </a:pPr>
            <a:r>
              <a:rPr lang="ru-RU" sz="15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З</a:t>
            </a:r>
            <a:endParaRPr dirty="0"/>
          </a:p>
        </p:txBody>
      </p:sp>
      <p:sp>
        <p:nvSpPr>
          <p:cNvPr id="243" name="Google Shape;243;p34"/>
          <p:cNvSpPr/>
          <p:nvPr/>
        </p:nvSpPr>
        <p:spPr>
          <a:xfrm>
            <a:off x="230615" y="1563073"/>
            <a:ext cx="842493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0"/>
              <a:buFont typeface="Arial"/>
              <a:buNone/>
            </a:pPr>
            <a:r>
              <a:rPr lang="ru-RU" sz="72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Змиевская </a:t>
            </a:r>
            <a:endParaRPr lang="ru-RU" sz="7200" b="0" i="0" u="none" strike="noStrike" cap="none" dirty="0" smtClean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0"/>
              <a:buFont typeface="Arial"/>
              <a:buNone/>
            </a:pPr>
            <a:r>
              <a:rPr lang="ru-RU" sz="72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балка</a:t>
            </a:r>
            <a:endParaRPr sz="72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2" descr="Картинки по запросу &quot;великая отечественная война лента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854" y="253949"/>
            <a:ext cx="2080445" cy="130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0615" y="3992121"/>
            <a:ext cx="84249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Змиёвская </a:t>
            </a:r>
            <a:r>
              <a:rPr lang="ru-RU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балка - место в Ростове-на-Дону, где в августе 1942 года германскими оккупантами были </a:t>
            </a:r>
            <a:r>
              <a:rPr lang="ru-RU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расстреляны и </a:t>
            </a:r>
            <a:r>
              <a:rPr lang="ru-RU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умер-</a:t>
            </a:r>
            <a:r>
              <a:rPr lang="ru-RU" sz="28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щвлены</a:t>
            </a:r>
            <a:r>
              <a:rPr lang="ru-RU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другими способами </a:t>
            </a:r>
            <a:r>
              <a:rPr lang="ru-RU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около 27 тысяч жителей Ростова, в основном евреев.</a:t>
            </a:r>
            <a:r>
              <a:rPr lang="ru-RU" sz="2800" dirty="0">
                <a:solidFill>
                  <a:schemeClr val="tx1"/>
                </a:solidFill>
                <a:latin typeface="Tahoma" panose="020B0604030504040204" pitchFamily="34" charset="0"/>
              </a:rPr>
              <a:t> 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5" descr="https://www.krestianin.ru/sites/default/files/title_image/2015-08/dp97vqeanz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476672"/>
            <a:ext cx="7848872" cy="5886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6"/>
          <p:cNvSpPr/>
          <p:nvPr/>
        </p:nvSpPr>
        <p:spPr>
          <a:xfrm>
            <a:off x="0" y="0"/>
            <a:ext cx="197935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0"/>
              <a:buFont typeface="Arial"/>
              <a:buNone/>
            </a:pPr>
            <a:r>
              <a:rPr lang="ru-RU" sz="15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  <a:endParaRPr dirty="0"/>
          </a:p>
        </p:txBody>
      </p:sp>
      <p:sp>
        <p:nvSpPr>
          <p:cNvPr id="254" name="Google Shape;254;p36"/>
          <p:cNvSpPr/>
          <p:nvPr/>
        </p:nvSpPr>
        <p:spPr>
          <a:xfrm>
            <a:off x="249138" y="1563073"/>
            <a:ext cx="8352928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Arial"/>
              <a:buNone/>
            </a:pPr>
            <a:r>
              <a:rPr lang="ru-RU" sz="6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Исаков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Arial"/>
              <a:buNone/>
            </a:pPr>
            <a:r>
              <a:rPr lang="ru-RU" sz="6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Сергей Михайлович</a:t>
            </a:r>
            <a:r>
              <a:rPr lang="ru-RU" sz="66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66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2" descr="Картинки по запросу &quot;великая отечественная война лента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854" y="253949"/>
            <a:ext cx="2080445" cy="130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9138" y="3709781"/>
            <a:ext cx="85069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kern="150" dirty="0" smtClean="0"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	Современный </a:t>
            </a:r>
            <a:r>
              <a:rPr lang="ru-RU" sz="2800" kern="150" dirty="0"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скульптор, живёт в городе Батайске</a:t>
            </a:r>
            <a:r>
              <a:rPr lang="ru-RU" sz="2800" kern="150" dirty="0" smtClean="0"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. В </a:t>
            </a:r>
            <a:r>
              <a:rPr lang="ru-RU" sz="2800" kern="150" dirty="0"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2015 году открыт его памятник </a:t>
            </a:r>
            <a:r>
              <a:rPr lang="ru-RU" sz="2800" kern="150" dirty="0"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«Труженикам тыла в годы войны». </a:t>
            </a:r>
            <a:r>
              <a:rPr lang="ru-RU" sz="2800" kern="150" dirty="0"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Посвящен тем, кто трудился в городе ради победы нашей страны.</a:t>
            </a:r>
            <a:endParaRPr lang="ru-RU" sz="2800" kern="150" dirty="0">
              <a:effectLst/>
              <a:latin typeface="Century Gothic" panose="020B0502020202020204" pitchFamily="34" charset="0"/>
              <a:ea typeface="Lucida Sans Unicode" panose="020B0602030504020204" pitchFamily="34" charset="0"/>
              <a:cs typeface="Mangal"/>
            </a:endParaRPr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7" descr="Ð³. Ð Ð¾ÑÑÐ¾Ð²-Ð½Ð°-ÐÐ¾Ð½Ñ. ÐÐ¸Ð´ ÑÐ¿ÐµÑÐµÐ´Ð¸ Ð¸ ÑÐ·Ð°Ð´Ð¸ Ð¿Ð°Ð¼ÑÑÐ½Ð¸ÐºÐ° Â«Ð¢ÑÑÐ¶ÐµÐ½Ð¸ÐºÐ°Ð¼ ÑÑÐ»Ð° Ð² Ð³Ð¾Ð´Ñ Ð²Ð¾Ð¹Ð½Ñ 1941-1945 Ð³Ð³.Â». ÐÐ°Ð¼ÑÑÐ½Ð¸Ðº ÑÑÑÐ°Ð½Ð¾Ð²Ð»ÐµÐ½ Ð² 2015 Ð³Ð¾Ð´Ñ Ð² ÐÐµÐ»ÐµÐ·Ð½Ð¾Ð´Ð¾ÑÐ¾Ð¶Ð½Ð¾Ð¼ ÑÐ°Ð¹Ð¾Ð½Ðµ Ð³Ð¾ÑÐ¾Ð´Ð°. ÐÐ½ Ð¸Ð·Ð¾Ð±ÑÐ°Ð¶Ð°ÐµÑ Ð¼Ð°ÑÑ Ñ ÑÑÐ½Ð¾Ð¼-Ð¿Ð¾Ð´ÑÐ¾ÑÑÐºÐ¾Ð¼, ÑÑÐ¾ÑÑÐ¸Ñ Ñ ÑÐ°Ð±Ð¾ÑÐµÐ³Ð¾ ÑÑÐ°Ð½ÐºÐ°. Ð¡ÐºÑÐ»ÑÐ¿ÑÐ¾Ñ - Ð¡. ÐÑÐ°ÐºÐ¾Ð²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5890" y="401783"/>
            <a:ext cx="5018600" cy="6128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/>
          <p:nvPr/>
        </p:nvSpPr>
        <p:spPr>
          <a:xfrm>
            <a:off x="0" y="-102871"/>
            <a:ext cx="197935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0"/>
              <a:buFont typeface="Arial"/>
              <a:buNone/>
            </a:pPr>
            <a:r>
              <a:rPr lang="ru-RU" sz="15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endParaRPr dirty="0"/>
          </a:p>
        </p:txBody>
      </p:sp>
      <p:sp>
        <p:nvSpPr>
          <p:cNvPr id="164" name="Google Shape;164;p20"/>
          <p:cNvSpPr/>
          <p:nvPr/>
        </p:nvSpPr>
        <p:spPr>
          <a:xfrm>
            <a:off x="336135" y="1729749"/>
            <a:ext cx="835292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Arial"/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ул</a:t>
            </a:r>
            <a:r>
              <a:rPr lang="ru-RU" sz="2800" b="0" i="0" u="none" strike="noStrike" cap="none" dirty="0" smtClean="0">
                <a:solidFill>
                  <a:srgbClr val="002060"/>
                </a:solidFill>
                <a:sym typeface="Arial"/>
              </a:rPr>
              <a:t>ица Александрова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Arial"/>
              <a:buNone/>
            </a:pPr>
            <a:r>
              <a:rPr lang="ru-RU" sz="54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Александров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Arial"/>
              <a:buNone/>
            </a:pPr>
            <a:r>
              <a:rPr lang="ru-RU" sz="54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Александр Васильевич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Arial"/>
              <a:buNone/>
            </a:pPr>
            <a:endParaRPr lang="ru-RU" sz="5400" b="0" i="0" u="none" strike="noStrike" cap="none" dirty="0" smtClean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Улица названа в честь композитора </a:t>
            </a:r>
            <a:r>
              <a:rPr lang="ru-RU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и </a:t>
            </a:r>
            <a:r>
              <a:rPr lang="ru-RU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дирижера, народного артиста </a:t>
            </a:r>
            <a:r>
              <a:rPr lang="ru-RU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СССР, </a:t>
            </a:r>
            <a:r>
              <a:rPr lang="ru-RU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генерал-майора. </a:t>
            </a:r>
            <a:r>
              <a:rPr lang="ru-RU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Автор музыки государственного гимна СССР. Одна из его выдающихся композиций — </a:t>
            </a:r>
            <a:r>
              <a:rPr lang="ru-RU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«Священная </a:t>
            </a:r>
            <a:r>
              <a:rPr lang="ru-RU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война» - создана в </a:t>
            </a:r>
            <a:r>
              <a:rPr lang="ru-RU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первые дни войны.</a:t>
            </a:r>
            <a:endParaRPr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Картинки по запросу &quot;великая отечественная война лента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26" y="308568"/>
            <a:ext cx="2080445" cy="130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8"/>
          <p:cNvSpPr/>
          <p:nvPr/>
        </p:nvSpPr>
        <p:spPr>
          <a:xfrm>
            <a:off x="-162629" y="-158289"/>
            <a:ext cx="197935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0"/>
              <a:buFont typeface="Arial"/>
              <a:buNone/>
            </a:pPr>
            <a:r>
              <a:rPr lang="ru-RU" sz="15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</a:t>
            </a:r>
            <a:endParaRPr dirty="0"/>
          </a:p>
        </p:txBody>
      </p:sp>
      <p:sp>
        <p:nvSpPr>
          <p:cNvPr id="265" name="Google Shape;265;p38"/>
          <p:cNvSpPr/>
          <p:nvPr/>
        </p:nvSpPr>
        <p:spPr>
          <a:xfrm>
            <a:off x="1036681" y="1563073"/>
            <a:ext cx="7056784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0"/>
              <a:buFont typeface="Arial"/>
              <a:buNone/>
            </a:pPr>
            <a:r>
              <a:rPr lang="ru-RU" sz="72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Кумженская</a:t>
            </a:r>
            <a:r>
              <a:rPr lang="ru-RU" sz="72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роща</a:t>
            </a:r>
            <a:endParaRPr sz="72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2" descr="Картинки по запросу &quot;великая отечественная война лента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854" y="253949"/>
            <a:ext cx="2080445" cy="130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1782" y="4077037"/>
            <a:ext cx="83265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kern="150" dirty="0" smtClean="0"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	Мемориальный </a:t>
            </a:r>
            <a:r>
              <a:rPr lang="ru-RU" sz="3200" kern="150" dirty="0"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комплекс открыт в память </a:t>
            </a:r>
            <a:r>
              <a:rPr lang="ru-RU" sz="3200" kern="150" dirty="0"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погибшим воинам при </a:t>
            </a:r>
            <a:r>
              <a:rPr lang="ru-RU" sz="3200" kern="150" dirty="0" err="1" smtClean="0"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осво-бождении</a:t>
            </a:r>
            <a:r>
              <a:rPr lang="ru-RU" sz="3200" kern="150" dirty="0" smtClean="0"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 </a:t>
            </a:r>
            <a:r>
              <a:rPr lang="ru-RU" sz="3200" kern="150" dirty="0"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города от </a:t>
            </a:r>
            <a:r>
              <a:rPr lang="ru-RU" sz="3200" kern="150" dirty="0" smtClean="0"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немецко-фа-</a:t>
            </a:r>
            <a:r>
              <a:rPr lang="ru-RU" sz="3200" kern="150" dirty="0" err="1" smtClean="0"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шистских</a:t>
            </a:r>
            <a:r>
              <a:rPr lang="ru-RU" sz="3200" kern="150" dirty="0" smtClean="0"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 </a:t>
            </a:r>
            <a:r>
              <a:rPr lang="ru-RU" sz="3200" kern="150" dirty="0"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захватчиков.</a:t>
            </a:r>
            <a:endParaRPr lang="ru-RU" sz="3200" kern="150" dirty="0">
              <a:effectLst/>
              <a:latin typeface="Century Gothic" panose="020B0502020202020204" pitchFamily="34" charset="0"/>
              <a:ea typeface="Lucida Sans Unicode" panose="020B0602030504020204" pitchFamily="34" charset="0"/>
              <a:cs typeface="Mangal"/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9" descr="http://100dorog.ru/upload/contents/422/2016/6873137-201605050225307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692696"/>
            <a:ext cx="8572500" cy="5629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0"/>
          <p:cNvSpPr/>
          <p:nvPr/>
        </p:nvSpPr>
        <p:spPr>
          <a:xfrm>
            <a:off x="-121065" y="-116725"/>
            <a:ext cx="197935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0"/>
              <a:buFont typeface="Arial"/>
              <a:buNone/>
            </a:pPr>
            <a:r>
              <a:rPr lang="ru-RU" sz="15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Л</a:t>
            </a:r>
            <a:endParaRPr dirty="0"/>
          </a:p>
        </p:txBody>
      </p:sp>
      <p:sp>
        <p:nvSpPr>
          <p:cNvPr id="276" name="Google Shape;276;p40"/>
          <p:cNvSpPr/>
          <p:nvPr/>
        </p:nvSpPr>
        <p:spPr>
          <a:xfrm>
            <a:off x="408616" y="1661090"/>
            <a:ext cx="8352928" cy="243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Arial"/>
              <a:buNone/>
            </a:pPr>
            <a:r>
              <a:rPr lang="ru-RU" sz="60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Лелюшенко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Arial"/>
              <a:buNone/>
            </a:pPr>
            <a:r>
              <a:rPr lang="ru-RU" sz="60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Дмитрий Данилович</a:t>
            </a:r>
            <a:endParaRPr sz="6000" b="0" i="0" u="none" strike="noStrike" cap="none" dirty="0" smtClean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2" descr="Картинки по запросу &quot;великая отечественная война лента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854" y="253949"/>
            <a:ext cx="2080445" cy="130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4417" y="3884706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Лелюшенко </a:t>
            </a:r>
            <a:r>
              <a:rPr lang="ru-RU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Дмитрий Данилович (</a:t>
            </a:r>
            <a:r>
              <a:rPr lang="ru-RU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1901-1987</a:t>
            </a:r>
            <a:r>
              <a:rPr lang="ru-RU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) — командующий общевойсковыми и </a:t>
            </a:r>
            <a:r>
              <a:rPr lang="ru-RU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танковыми </a:t>
            </a:r>
            <a:r>
              <a:rPr lang="ru-RU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армиями, </a:t>
            </a:r>
            <a:r>
              <a:rPr lang="ru-RU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дважды герой </a:t>
            </a:r>
            <a:r>
              <a:rPr lang="ru-RU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Со-</a:t>
            </a:r>
            <a:r>
              <a:rPr lang="ru-RU" sz="28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ветского</a:t>
            </a:r>
            <a:r>
              <a:rPr lang="ru-RU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Союза.</a:t>
            </a:r>
            <a:endParaRPr lang="ru-RU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41" descr="https://i07.fotocdn.net/s114/1a34c0cc509fd5ad/public_pin_l/258290596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216" y="260648"/>
            <a:ext cx="4241700" cy="5993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2" name="Google Shape;282;p41" descr="Ð³. Ð Ð¾ÑÑÐ¾Ð²-Ð½Ð°-ÐÐ¾Ð½Ñ. ÐÑÑÑ Ð´Ð²Ð°Ð¶Ð´Ñ ÐÐµÑÐ¾Ñ Ð¡Ð¾Ð²ÐµÑÑÐºÐ¾Ð³Ð¾ Ð¡Ð¾ÑÐ·Ð° Ð.Ð. ÐÐµÐ»ÑÑÐµÐ½ÐºÐ¾, ÑÑÑÐ°Ð½Ð¾Ð²Ð»ÐµÐ½Ð½ÑÐ¹ Ð² Ð³Ð¾ÑÐ¾Ð´ÑÐºÐ¾Ð¼ ÑÐºÐ²ÐµÑÐµ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2039" y="260648"/>
            <a:ext cx="4016561" cy="5936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2"/>
          <p:cNvSpPr/>
          <p:nvPr/>
        </p:nvSpPr>
        <p:spPr>
          <a:xfrm>
            <a:off x="114463" y="-102871"/>
            <a:ext cx="197935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0"/>
              <a:buFont typeface="Arial"/>
              <a:buNone/>
            </a:pPr>
            <a:r>
              <a:rPr lang="ru-RU" sz="15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</a:t>
            </a:r>
            <a:endParaRPr dirty="0"/>
          </a:p>
        </p:txBody>
      </p:sp>
      <p:sp>
        <p:nvSpPr>
          <p:cNvPr id="288" name="Google Shape;288;p42"/>
          <p:cNvSpPr/>
          <p:nvPr/>
        </p:nvSpPr>
        <p:spPr>
          <a:xfrm>
            <a:off x="666025" y="1951423"/>
            <a:ext cx="7848872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Arial"/>
              <a:buNone/>
            </a:pPr>
            <a:r>
              <a:rPr lang="ru-RU" sz="4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Мемориальный комплекс, посвященный донским летчикам</a:t>
            </a:r>
            <a:endParaRPr sz="48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2" descr="Картинки по запросу &quot;великая отечественная война лента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854" y="253949"/>
            <a:ext cx="2080445" cy="130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0038" y="4259747"/>
            <a:ext cx="85153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kern="150" dirty="0" smtClean="0"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	Открыт </a:t>
            </a:r>
            <a:r>
              <a:rPr lang="ru-RU" sz="3600" kern="150" dirty="0"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в 1972 году около аэропорта в честь </a:t>
            </a:r>
            <a:r>
              <a:rPr lang="ru-RU" sz="3600" kern="150" dirty="0"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защитников донского неба.</a:t>
            </a:r>
          </a:p>
        </p:txBody>
      </p:sp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43" descr="https://www.marshruty.ru/PhotoFiles/0/e/f/6/0ef677b6b2a0442484cea2a71f8896d5/large/0_4828b_5feb50ef_L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404664"/>
            <a:ext cx="8297490" cy="6223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4"/>
          <p:cNvSpPr/>
          <p:nvPr/>
        </p:nvSpPr>
        <p:spPr>
          <a:xfrm>
            <a:off x="0" y="0"/>
            <a:ext cx="197935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0"/>
              <a:buFont typeface="Arial"/>
              <a:buNone/>
            </a:pPr>
            <a:r>
              <a:rPr lang="ru-RU" sz="15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</a:t>
            </a:r>
            <a:endParaRPr dirty="0"/>
          </a:p>
        </p:txBody>
      </p:sp>
      <p:sp>
        <p:nvSpPr>
          <p:cNvPr id="299" name="Google Shape;299;p44"/>
          <p:cNvSpPr/>
          <p:nvPr/>
        </p:nvSpPr>
        <p:spPr>
          <a:xfrm>
            <a:off x="167323" y="2014151"/>
            <a:ext cx="878497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Arial"/>
              <a:buNone/>
            </a:pPr>
            <a:r>
              <a:rPr lang="ru-RU" sz="2800" dirty="0">
                <a:solidFill>
                  <a:srgbClr val="002060"/>
                </a:solidFill>
              </a:rPr>
              <a:t>у</a:t>
            </a:r>
            <a:r>
              <a:rPr lang="ru-RU" sz="28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лица Народного ополчения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Arial"/>
              <a:buNone/>
            </a:pPr>
            <a:r>
              <a:rPr lang="ru-RU" sz="54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Народное </a:t>
            </a:r>
            <a:r>
              <a:rPr lang="ru-RU" sz="54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ополчение</a:t>
            </a:r>
            <a:endParaRPr sz="54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2" descr="Картинки по запросу &quot;великая отечественная война лента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854" y="253949"/>
            <a:ext cx="2080445" cy="130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2207" y="3702927"/>
            <a:ext cx="86752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333333"/>
                </a:solidFill>
                <a:latin typeface="PT Root UI"/>
              </a:rPr>
              <a:t>	</a:t>
            </a:r>
            <a:r>
              <a:rPr lang="ru-RU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Улица названа в 1946 году и посвящена Ростовскому полку </a:t>
            </a:r>
            <a:r>
              <a:rPr lang="ru-RU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народного ополчения, </a:t>
            </a:r>
            <a:r>
              <a:rPr lang="ru-RU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который был сформирован по </a:t>
            </a:r>
            <a:r>
              <a:rPr lang="ru-RU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поста-</a:t>
            </a:r>
            <a:r>
              <a:rPr lang="ru-RU" sz="28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новлению</a:t>
            </a:r>
            <a:r>
              <a:rPr lang="ru-RU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обкома партии летом 1941 года</a:t>
            </a:r>
            <a:r>
              <a:rPr lang="ru-RU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ru-RU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45" descr="http://www.shtahanov.ru/putevoditel/foto/putevoditel/gaidara1/S202278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332656"/>
            <a:ext cx="8064896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6"/>
          <p:cNvSpPr/>
          <p:nvPr/>
        </p:nvSpPr>
        <p:spPr>
          <a:xfrm>
            <a:off x="100608" y="35463"/>
            <a:ext cx="197935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0"/>
              <a:buFont typeface="Arial"/>
              <a:buNone/>
            </a:pPr>
            <a:r>
              <a:rPr lang="ru-RU" sz="15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</a:t>
            </a:r>
            <a:endParaRPr dirty="0"/>
          </a:p>
        </p:txBody>
      </p:sp>
      <p:sp>
        <p:nvSpPr>
          <p:cNvPr id="310" name="Google Shape;310;p46"/>
          <p:cNvSpPr/>
          <p:nvPr/>
        </p:nvSpPr>
        <p:spPr>
          <a:xfrm>
            <a:off x="371450" y="1235791"/>
            <a:ext cx="8208912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Arial"/>
              <a:buNone/>
            </a:pPr>
            <a:r>
              <a:rPr lang="ru-RU" sz="2800" dirty="0">
                <a:solidFill>
                  <a:srgbClr val="002060"/>
                </a:solidFill>
              </a:rPr>
              <a:t>у</a:t>
            </a:r>
            <a:r>
              <a:rPr lang="ru-RU" sz="2800" b="0" i="0" u="none" strike="noStrike" cap="none" dirty="0" smtClean="0">
                <a:solidFill>
                  <a:srgbClr val="002060"/>
                </a:solidFill>
                <a:sym typeface="Arial"/>
              </a:rPr>
              <a:t>лица </a:t>
            </a:r>
            <a:r>
              <a:rPr lang="ru-RU" sz="2800" b="0" i="0" u="none" strike="noStrike" cap="none" dirty="0" err="1" smtClean="0">
                <a:solidFill>
                  <a:srgbClr val="002060"/>
                </a:solidFill>
                <a:sym typeface="Arial"/>
              </a:rPr>
              <a:t>Оганова</a:t>
            </a:r>
            <a:endParaRPr lang="ru-RU" sz="2800" b="0" i="0" u="none" strike="noStrike" cap="none" dirty="0" smtClean="0">
              <a:solidFill>
                <a:srgbClr val="002060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Arial"/>
              <a:buNone/>
            </a:pPr>
            <a:r>
              <a:rPr lang="ru-RU" sz="7200" b="0" i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Оганов</a:t>
            </a:r>
            <a:r>
              <a:rPr lang="ru-RU" sz="72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Arial"/>
              <a:buNone/>
            </a:pPr>
            <a:r>
              <a:rPr lang="ru-RU" sz="72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Сергей </a:t>
            </a:r>
            <a:r>
              <a:rPr lang="ru-RU" sz="7200" dirty="0">
                <a:solidFill>
                  <a:srgbClr val="002060"/>
                </a:solidFill>
              </a:rPr>
              <a:t>Анд</a:t>
            </a:r>
            <a:r>
              <a:rPr lang="ru-RU" sz="72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реевич </a:t>
            </a:r>
            <a:endParaRPr sz="72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2" descr="Картинки по запросу &quot;великая отечественная война лента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854" y="253949"/>
            <a:ext cx="2080445" cy="130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1674" y="4221157"/>
            <a:ext cx="87306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r>
              <a:rPr lang="ru-RU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Сергей </a:t>
            </a:r>
            <a:r>
              <a:rPr lang="ru-RU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Андреевич </a:t>
            </a:r>
            <a:r>
              <a:rPr lang="ru-RU" sz="28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Оганов</a:t>
            </a:r>
            <a:r>
              <a:rPr lang="ru-RU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— </a:t>
            </a:r>
            <a:r>
              <a:rPr lang="ru-RU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Герой </a:t>
            </a:r>
            <a:r>
              <a:rPr lang="ru-RU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Советского Союза, </a:t>
            </a:r>
            <a:r>
              <a:rPr lang="ru-RU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погиб </a:t>
            </a:r>
            <a:r>
              <a:rPr lang="ru-RU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в 1941 году</a:t>
            </a:r>
            <a:r>
              <a:rPr lang="ru-RU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защищая </a:t>
            </a:r>
            <a:r>
              <a:rPr lang="ru-RU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Большие Салы на подступах к Ростову-на-Дону.</a:t>
            </a: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7" descr="http://ru.hayazg.info/images/d/da/%D0%9E%D0%B3%D0%B0%D0%BD%D0%BE%D0%B2_%D0%A1%D0%B5%D1%80%D0%B3%D0%B5%D0%B9_%D0%9C%D0%B0%D0%BC%D0%B1%D1%80%D0%B5%D0%B5%D0%B2%D0%B8%D1%87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4437" y="288357"/>
            <a:ext cx="4444146" cy="6292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1" descr="https://regnum.ru/uploads/pictures/news/2017/10/10/regnum_picture_1507652597103574_norm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320" y="611533"/>
            <a:ext cx="8296490" cy="5553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8"/>
          <p:cNvSpPr/>
          <p:nvPr/>
        </p:nvSpPr>
        <p:spPr>
          <a:xfrm>
            <a:off x="0" y="-144507"/>
            <a:ext cx="197935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0"/>
              <a:buFont typeface="Arial"/>
              <a:buNone/>
            </a:pPr>
            <a:r>
              <a:rPr lang="ru-RU" sz="15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</a:t>
            </a:r>
            <a:endParaRPr dirty="0"/>
          </a:p>
        </p:txBody>
      </p:sp>
      <p:sp>
        <p:nvSpPr>
          <p:cNvPr id="321" name="Google Shape;321;p48"/>
          <p:cNvSpPr/>
          <p:nvPr/>
        </p:nvSpPr>
        <p:spPr>
          <a:xfrm>
            <a:off x="251519" y="1941772"/>
            <a:ext cx="864096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Arial"/>
              <a:buNone/>
            </a:pPr>
            <a:r>
              <a:rPr lang="ru-RU" sz="5600" dirty="0">
                <a:solidFill>
                  <a:srgbClr val="002060"/>
                </a:solidFill>
              </a:rPr>
              <a:t>м</a:t>
            </a:r>
            <a:r>
              <a:rPr lang="ru-RU" sz="5600" b="0" i="0" u="none" strike="noStrike" cap="none" dirty="0" smtClean="0">
                <a:solidFill>
                  <a:srgbClr val="002060"/>
                </a:solidFill>
                <a:sym typeface="Arial"/>
              </a:rPr>
              <a:t>емориальный комплекс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Arial"/>
              <a:buNone/>
            </a:pPr>
            <a:r>
              <a:rPr lang="ru-RU" sz="60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6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Павшим воинам»</a:t>
            </a:r>
            <a:endParaRPr sz="60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2" descr="Картинки по запросу &quot;великая отечественная война лента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854" y="253949"/>
            <a:ext cx="2080445" cy="130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9489" y="4237498"/>
            <a:ext cx="82850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Памятник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, посвящённый 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памяти тех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, кто погиб в Великой Отечественной войне, был открыт в 1969 году. Авторы проекта ‒ архитектор А.В. Симоненко, скульпторы Э.Г. Мирзоев и А.В. Васильев.</a:t>
            </a: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49" descr="https://big-rostov.ru/wp-content/uploads/2015/05/ma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332656"/>
            <a:ext cx="8300864" cy="6233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0"/>
          <p:cNvSpPr/>
          <p:nvPr/>
        </p:nvSpPr>
        <p:spPr>
          <a:xfrm>
            <a:off x="-115950" y="-134538"/>
            <a:ext cx="197935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0"/>
              <a:buFont typeface="Arial"/>
              <a:buNone/>
            </a:pPr>
            <a:r>
              <a:rPr lang="ru-RU" sz="15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</a:t>
            </a:r>
            <a:endParaRPr dirty="0"/>
          </a:p>
        </p:txBody>
      </p:sp>
      <p:sp>
        <p:nvSpPr>
          <p:cNvPr id="332" name="Google Shape;332;p50"/>
          <p:cNvSpPr/>
          <p:nvPr/>
        </p:nvSpPr>
        <p:spPr>
          <a:xfrm>
            <a:off x="249382" y="1204290"/>
            <a:ext cx="828092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Arial"/>
              <a:buNone/>
            </a:pPr>
            <a:r>
              <a:rPr lang="ru-RU" sz="28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улица </a:t>
            </a:r>
            <a:r>
              <a:rPr lang="ru-RU" sz="2800" b="0" i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Рябышева</a:t>
            </a:r>
            <a:endParaRPr lang="ru-RU" sz="2800" b="0" i="0" u="none" strike="noStrike" cap="none" dirty="0" smtClean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Arial"/>
              <a:buNone/>
            </a:pPr>
            <a:r>
              <a:rPr lang="ru-RU" sz="6600" b="0" i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Рябышев</a:t>
            </a:r>
            <a:r>
              <a:rPr lang="ru-RU" sz="66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Arial"/>
              <a:buNone/>
            </a:pPr>
            <a:r>
              <a:rPr lang="ru-RU" sz="66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Дмитрий </a:t>
            </a:r>
            <a:r>
              <a:rPr lang="ru-RU" sz="66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Иванович</a:t>
            </a:r>
            <a:endParaRPr sz="66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2" descr="Картинки по запросу &quot;великая отечественная война лента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854" y="253949"/>
            <a:ext cx="2080445" cy="130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9382" y="4278289"/>
            <a:ext cx="85660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333333"/>
                </a:solidFill>
                <a:latin typeface="Century Gothic" panose="020B0502020202020204" pitchFamily="34" charset="0"/>
              </a:rPr>
              <a:t>	</a:t>
            </a:r>
            <a:r>
              <a:rPr lang="ru-RU" sz="2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Рябышев</a:t>
            </a:r>
            <a:r>
              <a:rPr lang="ru-RU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Дмитрий Иванович (</a:t>
            </a:r>
            <a:r>
              <a:rPr lang="ru-RU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1894-985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) — генерал-лейтенант, </a:t>
            </a:r>
            <a:r>
              <a:rPr lang="ru-RU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советский 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военачальник </a:t>
            </a:r>
            <a:r>
              <a:rPr lang="ru-RU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родом 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из Ростова-на-Дону</a:t>
            </a:r>
            <a:r>
              <a:rPr lang="ru-RU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  Нанес 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гитлеровцам </a:t>
            </a:r>
            <a:r>
              <a:rPr lang="ru-RU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один 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из первых контрударов в истории войны.</a:t>
            </a: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51" descr="https://tzem.info/img/photo/source/g1mze3an6175lrfm7d4y4c8r6hjnrxrz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9236" y="415637"/>
            <a:ext cx="4176727" cy="6002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2"/>
          <p:cNvSpPr/>
          <p:nvPr/>
        </p:nvSpPr>
        <p:spPr>
          <a:xfrm>
            <a:off x="0" y="-130579"/>
            <a:ext cx="197935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0"/>
              <a:buFont typeface="Arial"/>
              <a:buNone/>
            </a:pPr>
            <a:r>
              <a:rPr lang="ru-RU" sz="15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endParaRPr dirty="0"/>
          </a:p>
        </p:txBody>
      </p:sp>
      <p:sp>
        <p:nvSpPr>
          <p:cNvPr id="343" name="Google Shape;343;p52"/>
          <p:cNvSpPr/>
          <p:nvPr/>
        </p:nvSpPr>
        <p:spPr>
          <a:xfrm>
            <a:off x="534600" y="1411095"/>
            <a:ext cx="7782005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Arial"/>
              <a:buNone/>
            </a:pPr>
            <a:r>
              <a:rPr lang="ru-RU" sz="2800" dirty="0">
                <a:solidFill>
                  <a:srgbClr val="002060"/>
                </a:solidFill>
              </a:rPr>
              <a:t>у</a:t>
            </a:r>
            <a:r>
              <a:rPr lang="ru-RU" sz="28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лица </a:t>
            </a:r>
            <a:r>
              <a:rPr lang="ru-RU" sz="2800" b="0" i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Сержантова</a:t>
            </a:r>
            <a:endParaRPr lang="ru-RU" sz="2800" b="0" i="0" u="none" strike="noStrike" cap="none" dirty="0" smtClean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Arial"/>
              <a:buNone/>
            </a:pPr>
            <a:r>
              <a:rPr lang="ru-RU" sz="72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Сержантов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Arial"/>
              <a:buNone/>
            </a:pPr>
            <a:r>
              <a:rPr lang="ru-RU" sz="72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Иван </a:t>
            </a:r>
            <a:r>
              <a:rPr lang="ru-RU" sz="72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Яковлевич</a:t>
            </a:r>
            <a:endParaRPr sz="72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2" descr="Картинки по запросу &quot;великая отечественная война лента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854" y="253949"/>
            <a:ext cx="2080445" cy="130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799" y="4291181"/>
            <a:ext cx="86232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Гвардии 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лейтенант Иван Яковлевич Сержантов (</a:t>
            </a:r>
            <a:r>
              <a:rPr lang="ru-RU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1919-1943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) — 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летчик-истребитель 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9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-го гвардейского истребительного </a:t>
            </a:r>
            <a:r>
              <a:rPr lang="ru-RU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авиационного 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полка (Южный фронт). </a:t>
            </a:r>
            <a:r>
              <a:rPr lang="ru-RU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Герой 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Советского Союза</a:t>
            </a:r>
            <a:r>
              <a:rPr lang="ru-RU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ru-RU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53" descr="https://www.peoples.ru/military/aviation/ivan_serjantov/serjantov_serjantv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8401" y="332508"/>
            <a:ext cx="4393557" cy="6262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4"/>
          <p:cNvSpPr/>
          <p:nvPr/>
        </p:nvSpPr>
        <p:spPr>
          <a:xfrm>
            <a:off x="0" y="-83710"/>
            <a:ext cx="197935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0"/>
              <a:buFont typeface="Arial"/>
              <a:buNone/>
            </a:pPr>
            <a:r>
              <a:rPr lang="ru-RU" sz="15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Т</a:t>
            </a:r>
            <a:endParaRPr dirty="0"/>
          </a:p>
        </p:txBody>
      </p:sp>
      <p:sp>
        <p:nvSpPr>
          <p:cNvPr id="354" name="Google Shape;354;p54"/>
          <p:cNvSpPr/>
          <p:nvPr/>
        </p:nvSpPr>
        <p:spPr>
          <a:xfrm>
            <a:off x="309341" y="1463072"/>
            <a:ext cx="8280920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0"/>
              <a:buFont typeface="Arial"/>
              <a:buNone/>
            </a:pPr>
            <a:r>
              <a:rPr lang="ru-RU" sz="6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Тюленин </a:t>
            </a:r>
            <a:endParaRPr lang="ru-RU" sz="6000" b="0" i="0" u="none" strike="noStrike" cap="none" dirty="0" smtClean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0"/>
              <a:buFont typeface="Arial"/>
              <a:buNone/>
            </a:pPr>
            <a:r>
              <a:rPr lang="ru-RU" sz="60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Сергей </a:t>
            </a:r>
            <a:r>
              <a:rPr lang="ru-RU" sz="6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Гавриилович</a:t>
            </a:r>
            <a:endParaRPr sz="60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2" descr="Картинки по запросу &quot;великая отечественная война лента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854" y="253949"/>
            <a:ext cx="2080445" cy="130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2126" y="364205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333333"/>
                </a:solidFill>
                <a:latin typeface="Century Gothic" panose="020B0502020202020204" pitchFamily="34" charset="0"/>
              </a:rPr>
              <a:t>	</a:t>
            </a:r>
            <a:r>
              <a:rPr lang="ru-RU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Сергей </a:t>
            </a:r>
            <a:r>
              <a:rPr lang="ru-RU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Гавриилович Тюленин (1925 — 1943), член штаба подпольной </a:t>
            </a:r>
            <a:r>
              <a:rPr lang="ru-RU" sz="28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комсо-мольской</a:t>
            </a:r>
            <a:r>
              <a:rPr lang="ru-RU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организации </a:t>
            </a:r>
            <a:r>
              <a:rPr lang="ru-RU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«Молодая гвардия» в </a:t>
            </a:r>
            <a:r>
              <a:rPr lang="ru-RU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Краснодоне, посмертно присвоено звание Героя Советского Союза</a:t>
            </a:r>
            <a:r>
              <a:rPr lang="ru-RU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55" descr="http://i.mycdn.me/i?r=AzEPZsRbOZEKgBhR0XGMT1RkbUCA7uEa4g8Ny34AGdoTAKaKTM5SRkZCeTgDn6uOyic"/>
          <p:cNvPicPr preferRelativeResize="0"/>
          <p:nvPr/>
        </p:nvPicPr>
        <p:blipFill/>
        <p:spPr>
          <a:xfrm>
            <a:off x="2267744" y="332656"/>
            <a:ext cx="4536504" cy="6080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9100" y="86150"/>
            <a:ext cx="4970500" cy="6771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6"/>
          <p:cNvSpPr/>
          <p:nvPr/>
        </p:nvSpPr>
        <p:spPr>
          <a:xfrm>
            <a:off x="0" y="0"/>
            <a:ext cx="197935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0"/>
              <a:buFont typeface="Arial"/>
              <a:buNone/>
            </a:pPr>
            <a:r>
              <a:rPr lang="ru-RU" sz="15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</a:t>
            </a:r>
            <a:endParaRPr dirty="0"/>
          </a:p>
        </p:txBody>
      </p:sp>
      <p:sp>
        <p:nvSpPr>
          <p:cNvPr id="366" name="Google Shape;366;p56"/>
          <p:cNvSpPr/>
          <p:nvPr/>
        </p:nvSpPr>
        <p:spPr>
          <a:xfrm>
            <a:off x="367826" y="2111603"/>
            <a:ext cx="842493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Arial"/>
              <a:buNone/>
            </a:pPr>
            <a:r>
              <a:rPr lang="ru-RU" sz="66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Уманский переулок</a:t>
            </a:r>
            <a:endParaRPr sz="66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2" descr="Картинки по запросу &quot;великая отечественная война лента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854" y="253949"/>
            <a:ext cx="2080445" cy="130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7827" y="3503185"/>
            <a:ext cx="84249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kern="150" dirty="0" smtClean="0"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	Переулок </a:t>
            </a:r>
            <a:r>
              <a:rPr lang="ru-RU" sz="3600" kern="150" dirty="0"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назван в честь </a:t>
            </a:r>
            <a:r>
              <a:rPr lang="ru-RU" sz="3600" kern="150" dirty="0"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освобождения города Умани</a:t>
            </a:r>
            <a:r>
              <a:rPr lang="ru-RU" sz="3600" b="1" kern="150" dirty="0">
                <a:solidFill>
                  <a:srgbClr val="FF0000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 </a:t>
            </a:r>
            <a:r>
              <a:rPr lang="ru-RU" sz="3600" kern="150" dirty="0"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на Украине в 1944 году</a:t>
            </a:r>
            <a:r>
              <a:rPr lang="ru-RU" sz="2200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.</a:t>
            </a:r>
            <a:endParaRPr lang="ru-RU" sz="1200" kern="150" dirty="0">
              <a:effectLst/>
              <a:latin typeface="Times New Roman" panose="02020603050405020304" pitchFamily="18" charset="0"/>
              <a:ea typeface="Lucida Sans Unicode" panose="020B0602030504020204" pitchFamily="34" charset="0"/>
              <a:cs typeface="Mangal"/>
            </a:endParaRPr>
          </a:p>
        </p:txBody>
      </p:sp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7"/>
          <p:cNvSpPr/>
          <p:nvPr/>
        </p:nvSpPr>
        <p:spPr>
          <a:xfrm>
            <a:off x="114462" y="-158289"/>
            <a:ext cx="197935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0"/>
              <a:buFont typeface="Arial"/>
              <a:buNone/>
            </a:pPr>
            <a:r>
              <a:rPr lang="ru-RU" sz="15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Ф</a:t>
            </a:r>
            <a:endParaRPr dirty="0"/>
          </a:p>
        </p:txBody>
      </p:sp>
      <p:sp>
        <p:nvSpPr>
          <p:cNvPr id="372" name="Google Shape;372;p57"/>
          <p:cNvSpPr/>
          <p:nvPr/>
        </p:nvSpPr>
        <p:spPr>
          <a:xfrm>
            <a:off x="414380" y="1410673"/>
            <a:ext cx="8136904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Arial"/>
              <a:buNone/>
            </a:pPr>
            <a:r>
              <a:rPr lang="ru-RU" sz="6200" b="0" i="0" u="none" strike="noStrike" cap="none" dirty="0">
                <a:solidFill>
                  <a:srgbClr val="002060"/>
                </a:solidFill>
                <a:sym typeface="Arial"/>
              </a:rPr>
              <a:t>Ф</a:t>
            </a:r>
            <a:r>
              <a:rPr lang="ru-RU" sz="6200" dirty="0">
                <a:solidFill>
                  <a:srgbClr val="002060"/>
                </a:solidFill>
              </a:rPr>
              <a:t>оменко </a:t>
            </a:r>
            <a:endParaRPr lang="ru-RU" sz="6200" dirty="0" smtClean="0">
              <a:solidFill>
                <a:srgbClr val="00206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Arial"/>
              <a:buNone/>
            </a:pPr>
            <a:r>
              <a:rPr lang="ru-RU" sz="6200" dirty="0" smtClean="0">
                <a:solidFill>
                  <a:srgbClr val="002060"/>
                </a:solidFill>
              </a:rPr>
              <a:t>Николай Максимович</a:t>
            </a:r>
            <a:endParaRPr sz="6200" dirty="0">
              <a:solidFill>
                <a:srgbClr val="00206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Arial"/>
              <a:buNone/>
            </a:pPr>
            <a:endParaRPr sz="6600" dirty="0">
              <a:solidFill>
                <a:srgbClr val="002060"/>
              </a:solidFill>
            </a:endParaRPr>
          </a:p>
        </p:txBody>
      </p:sp>
      <p:pic>
        <p:nvPicPr>
          <p:cNvPr id="4" name="Picture 2" descr="Картинки по запросу &quot;великая отечественная война лента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854" y="253949"/>
            <a:ext cx="2080445" cy="130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4380" y="3887859"/>
            <a:ext cx="83139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kern="150" dirty="0" smtClean="0">
                <a:solidFill>
                  <a:schemeClr val="tx1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	Улица </a:t>
            </a:r>
            <a:r>
              <a:rPr lang="ru-RU" sz="3600" kern="150" dirty="0">
                <a:solidFill>
                  <a:schemeClr val="tx1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названа в честь </a:t>
            </a:r>
            <a:r>
              <a:rPr lang="ru-RU" sz="3600" kern="150" dirty="0" smtClean="0">
                <a:solidFill>
                  <a:schemeClr val="tx1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стар-</a:t>
            </a:r>
            <a:r>
              <a:rPr lang="ru-RU" sz="3600" kern="150" dirty="0" err="1" smtClean="0">
                <a:solidFill>
                  <a:schemeClr val="tx1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шего</a:t>
            </a:r>
            <a:r>
              <a:rPr lang="ru-RU" sz="3600" kern="150" dirty="0" smtClean="0">
                <a:solidFill>
                  <a:schemeClr val="tx1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 </a:t>
            </a:r>
            <a:r>
              <a:rPr lang="ru-RU" sz="3600" kern="150" dirty="0">
                <a:solidFill>
                  <a:schemeClr val="tx1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лейтенанта, Героя </a:t>
            </a:r>
            <a:r>
              <a:rPr lang="ru-RU" sz="3600" kern="150" dirty="0" err="1" smtClean="0">
                <a:solidFill>
                  <a:schemeClr val="tx1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Советс</a:t>
            </a:r>
            <a:r>
              <a:rPr lang="ru-RU" sz="3600" kern="150" dirty="0" smtClean="0">
                <a:solidFill>
                  <a:schemeClr val="tx1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-кого </a:t>
            </a:r>
            <a:r>
              <a:rPr lang="ru-RU" sz="3600" kern="150" dirty="0">
                <a:solidFill>
                  <a:schemeClr val="tx1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Союза.</a:t>
            </a:r>
            <a:endParaRPr lang="ru-RU" sz="3600" kern="15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Lucida Sans Unicode" panose="020B0602030504020204" pitchFamily="34" charset="0"/>
              <a:cs typeface="Mangal"/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/>
          <p:nvPr/>
        </p:nvSpPr>
        <p:spPr>
          <a:xfrm>
            <a:off x="157163" y="-57405"/>
            <a:ext cx="197935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0"/>
              <a:buFont typeface="Arial"/>
              <a:buNone/>
            </a:pPr>
            <a:r>
              <a:rPr lang="ru-RU" sz="15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Б</a:t>
            </a:r>
            <a:endParaRPr dirty="0"/>
          </a:p>
        </p:txBody>
      </p:sp>
      <p:sp>
        <p:nvSpPr>
          <p:cNvPr id="175" name="Google Shape;175;p22"/>
          <p:cNvSpPr/>
          <p:nvPr/>
        </p:nvSpPr>
        <p:spPr>
          <a:xfrm>
            <a:off x="208533" y="1563073"/>
            <a:ext cx="8591301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Arial"/>
              <a:buNone/>
            </a:pPr>
            <a:r>
              <a:rPr lang="ru-RU" sz="2800" dirty="0">
                <a:solidFill>
                  <a:srgbClr val="002060"/>
                </a:solidFill>
              </a:rPr>
              <a:t>у</a:t>
            </a:r>
            <a:r>
              <a:rPr lang="ru-RU" sz="28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лица Береста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Arial"/>
              <a:buNone/>
            </a:pPr>
            <a:r>
              <a:rPr lang="ru-RU" sz="60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Берест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Arial"/>
              <a:buNone/>
            </a:pPr>
            <a:r>
              <a:rPr lang="ru-RU" sz="60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Алексей Прокопьевич</a:t>
            </a:r>
            <a:endParaRPr sz="60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2" descr="Картинки по запросу &quot;великая отечественная война лента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854" y="253949"/>
            <a:ext cx="2080445" cy="130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0799" y="4206468"/>
            <a:ext cx="8426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Берест </a:t>
            </a:r>
            <a:r>
              <a:rPr lang="ru-RU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Алексей Прокопьевич (1921 — 1970) — советский офицер, замполит батальона, Герой Украины. </a:t>
            </a:r>
            <a:r>
              <a:rPr lang="ru-RU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Во </a:t>
            </a:r>
            <a:r>
              <a:rPr lang="ru-RU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время </a:t>
            </a:r>
            <a:r>
              <a:rPr lang="ru-RU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штурма Рейхстага совместно </a:t>
            </a:r>
            <a:r>
              <a:rPr lang="ru-RU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с М.А. Егоровым и М.В. </a:t>
            </a:r>
            <a:r>
              <a:rPr lang="ru-RU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Кантария</a:t>
            </a:r>
            <a:r>
              <a:rPr lang="ru-RU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при поддержке автоматчиков роты И.Я. </a:t>
            </a:r>
            <a:r>
              <a:rPr lang="ru-RU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Сьянова</a:t>
            </a:r>
            <a:r>
              <a:rPr lang="ru-RU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выполнил боевую задачу по водружению </a:t>
            </a:r>
            <a:r>
              <a:rPr lang="ru-RU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Знамени </a:t>
            </a:r>
            <a:r>
              <a:rPr lang="ru-RU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Победы над зданием Рейхстага. Жил в Ростове-на-Дону.</a:t>
            </a:r>
          </a:p>
        </p:txBody>
      </p:sp>
    </p:spTree>
  </p:cSld>
  <p:clrMapOvr>
    <a:masterClrMapping/>
  </p:clrMapOvr>
  <p:transition spd="slow" advClick="0" advTm="8000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8909" y="263236"/>
            <a:ext cx="4691503" cy="6212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9"/>
          <p:cNvSpPr/>
          <p:nvPr/>
        </p:nvSpPr>
        <p:spPr>
          <a:xfrm>
            <a:off x="0" y="0"/>
            <a:ext cx="197935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0"/>
              <a:buFont typeface="Arial"/>
              <a:buNone/>
            </a:pPr>
            <a:r>
              <a:rPr lang="ru-RU" sz="15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Х</a:t>
            </a:r>
            <a:endParaRPr dirty="0"/>
          </a:p>
        </p:txBody>
      </p:sp>
      <p:sp>
        <p:nvSpPr>
          <p:cNvPr id="383" name="Google Shape;383;p59"/>
          <p:cNvSpPr/>
          <p:nvPr/>
        </p:nvSpPr>
        <p:spPr>
          <a:xfrm>
            <a:off x="989675" y="1563073"/>
            <a:ext cx="672032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0"/>
              <a:buFont typeface="Arial"/>
              <a:buNone/>
            </a:pPr>
            <a:r>
              <a:rPr lang="ru-RU" sz="80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Хачкар</a:t>
            </a:r>
            <a:endParaRPr sz="80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2" descr="Картинки по запросу &quot;великая отечественная война лента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854" y="253949"/>
            <a:ext cx="2080445" cy="130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8654" y="3410806"/>
            <a:ext cx="83542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kern="150" dirty="0" smtClean="0"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	</a:t>
            </a:r>
            <a:r>
              <a:rPr lang="ru-RU" sz="3200" kern="150" dirty="0" err="1" smtClean="0"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Хачкар</a:t>
            </a:r>
            <a:r>
              <a:rPr lang="ru-RU" sz="3200" kern="150" dirty="0" smtClean="0"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 </a:t>
            </a:r>
            <a:r>
              <a:rPr lang="ru-RU" sz="3200" kern="150" dirty="0"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- памятник </a:t>
            </a:r>
            <a:r>
              <a:rPr lang="ru-RU" sz="3200" kern="150" dirty="0"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погибшим </a:t>
            </a:r>
            <a:r>
              <a:rPr lang="ru-RU" sz="3200" kern="150" dirty="0"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вои-нам </a:t>
            </a:r>
            <a:r>
              <a:rPr lang="ru-RU" sz="3200" kern="150" dirty="0"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в Великой Отечественной </a:t>
            </a:r>
            <a:r>
              <a:rPr lang="ru-RU" sz="3200" kern="150" dirty="0"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войне, находится на площади Толстого.</a:t>
            </a:r>
            <a:endParaRPr lang="ru-RU" sz="3200" kern="150" dirty="0">
              <a:effectLst/>
              <a:latin typeface="Century Gothic" panose="020B0502020202020204" pitchFamily="34" charset="0"/>
              <a:ea typeface="Lucida Sans Unicode" panose="020B0602030504020204" pitchFamily="34" charset="0"/>
              <a:cs typeface="Mangal"/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0" descr="https://imgp.golos.io/0x0/https:/ic.pics.livejournal.com/ayrat72/71300976/683160/683160_original.jpg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9" name="Google Shape;389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4329" y="271174"/>
            <a:ext cx="4819238" cy="6326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1"/>
          <p:cNvSpPr/>
          <p:nvPr/>
        </p:nvSpPr>
        <p:spPr>
          <a:xfrm>
            <a:off x="0" y="-2708"/>
            <a:ext cx="197935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0"/>
              <a:buFont typeface="Arial"/>
              <a:buNone/>
            </a:pPr>
            <a:r>
              <a:rPr lang="ru-RU" sz="15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Ц</a:t>
            </a:r>
            <a:endParaRPr dirty="0"/>
          </a:p>
        </p:txBody>
      </p:sp>
      <p:sp>
        <p:nvSpPr>
          <p:cNvPr id="396" name="Google Shape;396;p61"/>
          <p:cNvSpPr/>
          <p:nvPr/>
        </p:nvSpPr>
        <p:spPr>
          <a:xfrm>
            <a:off x="280895" y="2184559"/>
            <a:ext cx="871296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Arial"/>
              <a:buNone/>
            </a:pPr>
            <a:r>
              <a:rPr lang="ru-RU" sz="28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улица Цезаря </a:t>
            </a:r>
            <a:r>
              <a:rPr lang="ru-RU" sz="2800" b="0" i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Куникова</a:t>
            </a:r>
            <a:endParaRPr lang="ru-RU" sz="2800" b="0" i="0" u="none" strike="noStrike" cap="none" dirty="0" smtClean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Arial"/>
              <a:buNone/>
            </a:pPr>
            <a:r>
              <a:rPr lang="ru-RU" sz="66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Цезарь </a:t>
            </a:r>
            <a:r>
              <a:rPr lang="ru-RU" sz="66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Куников</a:t>
            </a:r>
            <a:endParaRPr sz="66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2" descr="Картинки по запросу &quot;великая отечественная война лента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854" y="253949"/>
            <a:ext cx="2080445" cy="130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6040" y="4231682"/>
            <a:ext cx="8629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r>
              <a:rPr lang="ru-RU" sz="28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Куников</a:t>
            </a:r>
            <a:r>
              <a:rPr lang="ru-RU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Цезарь Львович (1909 — 1943) — майор, десантник, посмертно Герой </a:t>
            </a:r>
            <a:r>
              <a:rPr lang="ru-RU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Со-</a:t>
            </a:r>
            <a:r>
              <a:rPr lang="ru-RU" sz="28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ветского</a:t>
            </a:r>
            <a:r>
              <a:rPr lang="ru-RU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Союза, родом из Ростова-на-Дону. Погиб при </a:t>
            </a:r>
            <a:r>
              <a:rPr lang="ru-RU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обороне Новороссийска.</a:t>
            </a: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62" descr="http://sofmag.ru/wp-content/uploads/2013/04/legendarnyj-komandir-morskoj-pexoty-cezar-kunikov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9752" y="332656"/>
            <a:ext cx="4660776" cy="6253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3"/>
          <p:cNvSpPr/>
          <p:nvPr/>
        </p:nvSpPr>
        <p:spPr>
          <a:xfrm>
            <a:off x="0" y="-130580"/>
            <a:ext cx="197935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0"/>
              <a:buFont typeface="Arial"/>
              <a:buNone/>
            </a:pPr>
            <a:r>
              <a:rPr lang="ru-RU" sz="15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Ч</a:t>
            </a:r>
            <a:endParaRPr dirty="0"/>
          </a:p>
        </p:txBody>
      </p:sp>
      <p:sp>
        <p:nvSpPr>
          <p:cNvPr id="407" name="Google Shape;407;p63"/>
          <p:cNvSpPr/>
          <p:nvPr/>
        </p:nvSpPr>
        <p:spPr>
          <a:xfrm>
            <a:off x="369041" y="1563073"/>
            <a:ext cx="842493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Arial"/>
              <a:buNone/>
            </a:pPr>
            <a:r>
              <a:rPr lang="ru-RU" sz="28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улица Вити </a:t>
            </a:r>
            <a:r>
              <a:rPr lang="ru-RU" sz="2800" b="0" i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Черевичкина</a:t>
            </a:r>
            <a:endParaRPr lang="ru-RU" sz="2800" b="0" i="0" u="none" strike="noStrike" cap="none" dirty="0" smtClean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Arial"/>
              <a:buNone/>
            </a:pPr>
            <a:r>
              <a:rPr lang="ru-RU" sz="7200" b="0" i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Черевичкин</a:t>
            </a:r>
            <a:r>
              <a:rPr lang="ru-RU" sz="72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72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Витя</a:t>
            </a:r>
            <a:endParaRPr sz="72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2" descr="Картинки по запросу &quot;великая отечественная война лента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854" y="253949"/>
            <a:ext cx="2080445" cy="130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6473" y="3963730"/>
            <a:ext cx="8267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Витя </a:t>
            </a:r>
            <a:r>
              <a:rPr lang="ru-RU" sz="32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Черевичкин</a:t>
            </a:r>
            <a:r>
              <a:rPr lang="ru-RU" sz="3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(</a:t>
            </a:r>
            <a:r>
              <a:rPr lang="ru-RU" sz="3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1925-1941</a:t>
            </a:r>
            <a:r>
              <a:rPr lang="ru-RU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) — </a:t>
            </a:r>
            <a:r>
              <a:rPr lang="ru-RU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пионер-герой, </a:t>
            </a:r>
            <a:r>
              <a:rPr lang="ru-RU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убитый немецкими оккупантами в Ростове.</a:t>
            </a:r>
          </a:p>
        </p:txBody>
      </p:sp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64" descr="https://www.sulinlib.ru/images/sampledata/ukazatel/ludi-zemli/3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456" y="487507"/>
            <a:ext cx="3951935" cy="5278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3" name="Google Shape;413;p64" descr="https://goru.travel/storage/app/uploads/public/5ac/331/67d/5ac33167d9b9713705888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28026" y="487507"/>
            <a:ext cx="4130162" cy="5278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5"/>
          <p:cNvSpPr/>
          <p:nvPr/>
        </p:nvSpPr>
        <p:spPr>
          <a:xfrm>
            <a:off x="100607" y="-108448"/>
            <a:ext cx="197935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0"/>
              <a:buFont typeface="Arial"/>
              <a:buNone/>
            </a:pPr>
            <a:r>
              <a:rPr lang="ru-RU" sz="15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endParaRPr dirty="0"/>
          </a:p>
        </p:txBody>
      </p:sp>
      <p:sp>
        <p:nvSpPr>
          <p:cNvPr id="420" name="Google Shape;420;p65"/>
          <p:cNvSpPr/>
          <p:nvPr/>
        </p:nvSpPr>
        <p:spPr>
          <a:xfrm>
            <a:off x="422890" y="1563073"/>
            <a:ext cx="8424936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Arial"/>
              <a:buNone/>
            </a:pPr>
            <a:r>
              <a:rPr lang="ru-RU" sz="2800" dirty="0">
                <a:solidFill>
                  <a:srgbClr val="002060"/>
                </a:solidFill>
              </a:rPr>
              <a:t>у</a:t>
            </a:r>
            <a:r>
              <a:rPr lang="ru-RU" sz="2800" b="0" i="0" u="none" strike="noStrike" cap="none" dirty="0" smtClean="0">
                <a:solidFill>
                  <a:srgbClr val="002060"/>
                </a:solidFill>
                <a:sym typeface="Arial"/>
              </a:rPr>
              <a:t>лица </a:t>
            </a:r>
            <a:r>
              <a:rPr lang="ru-RU" sz="2800" b="0" i="0" u="none" strike="noStrike" cap="none" dirty="0" err="1" smtClean="0">
                <a:solidFill>
                  <a:srgbClr val="002060"/>
                </a:solidFill>
                <a:sym typeface="Arial"/>
              </a:rPr>
              <a:t>Штахановского</a:t>
            </a:r>
            <a:endParaRPr lang="ru-RU" sz="2800" b="0" i="0" u="none" strike="noStrike" cap="none" dirty="0" smtClean="0">
              <a:solidFill>
                <a:srgbClr val="002060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Arial"/>
              <a:buNone/>
            </a:pPr>
            <a:r>
              <a:rPr lang="ru-RU" sz="5400" b="0" i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Штахановский</a:t>
            </a:r>
            <a:r>
              <a:rPr lang="ru-RU" sz="54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54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Порфирий Александрович</a:t>
            </a:r>
            <a:endParaRPr sz="54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2" descr="Картинки по запросу &quot;великая отечественная война лента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854" y="253949"/>
            <a:ext cx="2080445" cy="130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798" y="4182508"/>
            <a:ext cx="85430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r>
              <a:rPr lang="ru-RU" sz="28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Штахановский</a:t>
            </a:r>
            <a:r>
              <a:rPr lang="ru-RU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Порфирий </a:t>
            </a:r>
            <a:r>
              <a:rPr lang="ru-RU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Александро-</a:t>
            </a:r>
            <a:r>
              <a:rPr lang="ru-RU" sz="28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вич</a:t>
            </a:r>
            <a:r>
              <a:rPr lang="ru-RU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(1896-­1973) - комиссар 222-го Ростовского полка народно­го ополчения 56-й армии Южного фронта.</a:t>
            </a: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66" descr="https://upload.wikimedia.org/wikipedia/ru/8/86/%D0%A8%D1%82%D0%B0%D1%85%D0%B0%D0%BD%D0%BE%D0%B2%D1%81%D0%BA%D0%B8%D0%B9_%D0%9F%D0%BE%D1%80%D1%84%D0%B8%D1%80%D0%B8%D0%B9_%D0%90%D0%BB%D0%B5%D0%BA%D1%81%D0%B0%D0%BD%D0%B4%D1%80%D0%BE%D0%B2%D0%B8%D1%87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9752" y="260648"/>
            <a:ext cx="4251466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7"/>
          <p:cNvSpPr/>
          <p:nvPr/>
        </p:nvSpPr>
        <p:spPr>
          <a:xfrm>
            <a:off x="145364" y="-138577"/>
            <a:ext cx="197935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0"/>
              <a:buFont typeface="Arial"/>
              <a:buNone/>
            </a:pPr>
            <a:r>
              <a:rPr lang="ru-RU" sz="15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Щ</a:t>
            </a:r>
            <a:endParaRPr dirty="0"/>
          </a:p>
        </p:txBody>
      </p:sp>
      <p:sp>
        <p:nvSpPr>
          <p:cNvPr id="432" name="Google Shape;432;p67"/>
          <p:cNvSpPr/>
          <p:nvPr/>
        </p:nvSpPr>
        <p:spPr>
          <a:xfrm>
            <a:off x="410604" y="1417356"/>
            <a:ext cx="8424936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Arial"/>
              <a:buNone/>
            </a:pPr>
            <a:r>
              <a:rPr lang="ru-RU" sz="6000" b="0" i="0" u="none" strike="noStrike" cap="none" dirty="0">
                <a:solidFill>
                  <a:srgbClr val="002060"/>
                </a:solidFill>
                <a:sym typeface="Arial"/>
              </a:rPr>
              <a:t>Щербаков </a:t>
            </a:r>
            <a:endParaRPr lang="ru-RU" sz="6000" b="0" i="0" u="none" strike="noStrike" cap="none" dirty="0" smtClean="0">
              <a:solidFill>
                <a:srgbClr val="002060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Arial"/>
              <a:buNone/>
            </a:pPr>
            <a:r>
              <a:rPr lang="ru-RU" sz="5600" b="0" i="0" u="none" strike="noStrike" cap="none" dirty="0" smtClean="0">
                <a:solidFill>
                  <a:srgbClr val="002060"/>
                </a:solidFill>
                <a:sym typeface="Arial"/>
              </a:rPr>
              <a:t>Николай Митрофанович</a:t>
            </a:r>
            <a:endParaRPr sz="5600" dirty="0"/>
          </a:p>
        </p:txBody>
      </p:sp>
      <p:pic>
        <p:nvPicPr>
          <p:cNvPr id="4" name="Picture 2" descr="Картинки по запросу &quot;великая отечественная война лента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854" y="253949"/>
            <a:ext cx="2080445" cy="130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800" y="3632154"/>
            <a:ext cx="85307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Николай 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Митрофанович Щербаков (1921—1987) — участник Великой Отечественной войны, заместитель командира отделения 384-го отдельного батальона 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морской пехоты 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Одесской военно-морской базы Черноморского флота. Герой Советского Союза. </a:t>
            </a:r>
          </a:p>
        </p:txBody>
      </p:sp>
    </p:spTree>
  </p:cSld>
  <p:clrMapOvr>
    <a:masterClrMapping/>
  </p:clrMapOvr>
  <p:transition spd="slow" advClick="0" advTm="7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 descr="https://big-rostov.ru/wp-content/uploads/2014/03/beres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970" y="476672"/>
            <a:ext cx="4360919" cy="5573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1" name="Google Shape;181;p23" descr="https://ds04.infourok.ru/uploads/ex/038b/0014c40a-e4b13f70/hello_html_m2dad574f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0529" y="476672"/>
            <a:ext cx="4184181" cy="5573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68" descr="http://rostov-region.ru/books/item/f00/s00/z0000077/pic/00006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7744" y="313208"/>
            <a:ext cx="4392488" cy="6229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9"/>
          <p:cNvSpPr/>
          <p:nvPr/>
        </p:nvSpPr>
        <p:spPr>
          <a:xfrm>
            <a:off x="0" y="-144434"/>
            <a:ext cx="197935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0"/>
              <a:buFont typeface="Arial"/>
              <a:buNone/>
            </a:pPr>
            <a:r>
              <a:rPr lang="ru-RU" sz="15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Э</a:t>
            </a:r>
            <a:endParaRPr dirty="0"/>
          </a:p>
        </p:txBody>
      </p:sp>
      <p:sp>
        <p:nvSpPr>
          <p:cNvPr id="443" name="Google Shape;443;p69"/>
          <p:cNvSpPr/>
          <p:nvPr/>
        </p:nvSpPr>
        <p:spPr>
          <a:xfrm>
            <a:off x="527363" y="1743604"/>
            <a:ext cx="842493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0"/>
              <a:buFont typeface="Arial"/>
              <a:buNone/>
            </a:pPr>
            <a:r>
              <a:rPr lang="ru-RU" sz="8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эскадрилья</a:t>
            </a:r>
            <a:endParaRPr sz="80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2" descr="Картинки по запросу &quot;великая отечественная война лента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854" y="253949"/>
            <a:ext cx="2080445" cy="130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982" y="3449208"/>
            <a:ext cx="8505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Евдокия </a:t>
            </a:r>
            <a:r>
              <a:rPr lang="ru-RU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Андреевна Никулина  — командир эскадрильи </a:t>
            </a:r>
            <a:r>
              <a:rPr lang="ru-RU" sz="3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46-го </a:t>
            </a:r>
            <a:r>
              <a:rPr lang="ru-RU" sz="32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гвар-дейского</a:t>
            </a:r>
            <a:r>
              <a:rPr lang="ru-RU" sz="3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авиационного полка, </a:t>
            </a:r>
            <a:r>
              <a:rPr lang="ru-RU" sz="32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гвар-дии</a:t>
            </a:r>
            <a:r>
              <a:rPr lang="ru-RU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  <a:r>
              <a:rPr lang="ru-RU" sz="3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майор, Герой Советского Союза (1944).</a:t>
            </a:r>
            <a:endParaRPr lang="ru-RU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70" descr="http://www.airaces.ru/images/woman/nikulina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6836" y="277092"/>
            <a:ext cx="4407412" cy="6133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1"/>
          <p:cNvSpPr/>
          <p:nvPr/>
        </p:nvSpPr>
        <p:spPr>
          <a:xfrm>
            <a:off x="280717" y="-84641"/>
            <a:ext cx="197935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0"/>
              <a:buFont typeface="Arial"/>
              <a:buNone/>
            </a:pPr>
            <a:r>
              <a:rPr lang="ru-RU" sz="15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Ю</a:t>
            </a:r>
            <a:endParaRPr dirty="0"/>
          </a:p>
        </p:txBody>
      </p:sp>
      <p:sp>
        <p:nvSpPr>
          <p:cNvPr id="454" name="Google Shape;454;p71"/>
          <p:cNvSpPr/>
          <p:nvPr/>
        </p:nvSpPr>
        <p:spPr>
          <a:xfrm>
            <a:off x="112796" y="593577"/>
            <a:ext cx="885698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Arial"/>
              <a:buNone/>
            </a:pPr>
            <a:endParaRPr lang="ru-RU" sz="6000" b="0" i="0" u="none" strike="noStrike" cap="none" dirty="0" smtClean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Arial"/>
              <a:buNone/>
            </a:pPr>
            <a:r>
              <a:rPr lang="ru-RU" sz="2800" dirty="0">
                <a:solidFill>
                  <a:srgbClr val="002060"/>
                </a:solidFill>
              </a:rPr>
              <a:t>у</a:t>
            </a:r>
            <a:r>
              <a:rPr lang="ru-RU" sz="2800" dirty="0" smtClean="0">
                <a:solidFill>
                  <a:srgbClr val="002060"/>
                </a:solidFill>
              </a:rPr>
              <a:t>лица </a:t>
            </a:r>
            <a:r>
              <a:rPr lang="ru-RU" sz="2800" dirty="0" err="1" smtClean="0">
                <a:solidFill>
                  <a:srgbClr val="002060"/>
                </a:solidFill>
              </a:rPr>
              <a:t>Юфимцева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Arial"/>
              <a:buNone/>
            </a:pPr>
            <a:r>
              <a:rPr lang="ru-RU" sz="6000" b="0" i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Юфимцев</a:t>
            </a:r>
            <a:r>
              <a:rPr lang="ru-RU" sz="60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Arial"/>
              <a:buNone/>
            </a:pPr>
            <a:r>
              <a:rPr lang="ru-RU" sz="60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Павел </a:t>
            </a:r>
            <a:r>
              <a:rPr lang="ru-RU" sz="6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Михайлович</a:t>
            </a:r>
            <a:endParaRPr sz="60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2" descr="Картинки по запросу &quot;великая отечественная война лента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854" y="253949"/>
            <a:ext cx="2080445" cy="130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0717" y="4008006"/>
            <a:ext cx="83404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Павел </a:t>
            </a:r>
            <a:r>
              <a:rPr lang="ru-RU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Михайлович </a:t>
            </a:r>
            <a:r>
              <a:rPr lang="ru-RU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Юфимцев</a:t>
            </a:r>
            <a:r>
              <a:rPr lang="ru-RU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(</a:t>
            </a:r>
            <a:r>
              <a:rPr lang="ru-RU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1887- </a:t>
            </a:r>
            <a:r>
              <a:rPr lang="ru-RU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1941) — политрук роты 2-го батальона Ростовского </a:t>
            </a:r>
            <a:r>
              <a:rPr lang="ru-RU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стрелкового полка народного </a:t>
            </a:r>
            <a:r>
              <a:rPr lang="ru-RU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ополчения, пал в боях при защите </a:t>
            </a:r>
            <a:r>
              <a:rPr lang="ru-RU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родного </a:t>
            </a:r>
            <a:r>
              <a:rPr lang="ru-RU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города от гитлеровцев осенью 1941 года.</a:t>
            </a:r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72" descr="https://upload.wikimedia.org/wikipedia/ru/thumb/c/c3/RND-Yufimcev-Memo.jpg/970px-RND-Yufimcev-Mem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418" y="548680"/>
            <a:ext cx="8579723" cy="561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73"/>
          <p:cNvSpPr/>
          <p:nvPr/>
        </p:nvSpPr>
        <p:spPr>
          <a:xfrm>
            <a:off x="0" y="-93124"/>
            <a:ext cx="197935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0"/>
              <a:buFont typeface="Arial"/>
              <a:buNone/>
            </a:pPr>
            <a:r>
              <a:rPr lang="ru-RU" sz="15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Я</a:t>
            </a:r>
            <a:endParaRPr dirty="0"/>
          </a:p>
        </p:txBody>
      </p:sp>
      <p:sp>
        <p:nvSpPr>
          <p:cNvPr id="465" name="Google Shape;465;p73"/>
          <p:cNvSpPr/>
          <p:nvPr/>
        </p:nvSpPr>
        <p:spPr>
          <a:xfrm>
            <a:off x="-2890" y="1563073"/>
            <a:ext cx="8856984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000"/>
              <a:buFont typeface="Arial"/>
              <a:buNone/>
            </a:pPr>
            <a:r>
              <a:rPr lang="ru-RU" sz="66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Яковлев </a:t>
            </a:r>
            <a:endParaRPr lang="ru-RU" sz="6600" b="0" i="0" u="none" strike="noStrike" cap="none" dirty="0" smtClean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000"/>
              <a:buFont typeface="Arial"/>
              <a:buNone/>
            </a:pPr>
            <a:r>
              <a:rPr lang="ru-RU" sz="6600" b="0" i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Полиен</a:t>
            </a:r>
            <a:r>
              <a:rPr lang="ru-RU" sz="66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Николаевич</a:t>
            </a:r>
            <a:endParaRPr sz="66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2" descr="Картинки по запросу &quot;великая отечественная война лента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854" y="253949"/>
            <a:ext cx="2080445" cy="130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4692" y="4164859"/>
            <a:ext cx="88276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Детский </a:t>
            </a:r>
            <a:r>
              <a:rPr lang="ru-RU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писатель </a:t>
            </a:r>
            <a:r>
              <a:rPr lang="ru-RU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Полиен</a:t>
            </a:r>
            <a:r>
              <a:rPr lang="ru-RU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Николаевич Яковлев (</a:t>
            </a:r>
            <a:r>
              <a:rPr lang="ru-RU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1883-942</a:t>
            </a:r>
            <a:r>
              <a:rPr lang="ru-RU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), погиб в </a:t>
            </a:r>
            <a:r>
              <a:rPr lang="ru-RU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оккупированном </a:t>
            </a:r>
            <a:r>
              <a:rPr lang="ru-RU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Ростове. </a:t>
            </a:r>
            <a:r>
              <a:rPr lang="ru-RU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«Коммунист и комиссар» Яковлев </a:t>
            </a:r>
            <a:r>
              <a:rPr lang="ru-RU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был арестован по доносу.</a:t>
            </a: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74" descr="https://cdn.moypolk.ru/static/resize/w390/soldiers/photo/2017/04/25/69609da99dc3d9d233fd43d7e11284a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8290" y="263237"/>
            <a:ext cx="4632721" cy="6133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775" y="959405"/>
            <a:ext cx="83867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«О войне говорить всегда очень трудно. Но говорить – необходимо! </a:t>
            </a:r>
          </a:p>
          <a:p>
            <a:pPr algn="just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… Люди живы, пока о них помнят»</a:t>
            </a:r>
          </a:p>
          <a:p>
            <a:pPr algn="just"/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r"/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Ю.Друнина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917226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/>
          <p:nvPr/>
        </p:nvSpPr>
        <p:spPr>
          <a:xfrm>
            <a:off x="-107210" y="-84641"/>
            <a:ext cx="197935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0"/>
              <a:buFont typeface="Arial"/>
              <a:buNone/>
            </a:pPr>
            <a:r>
              <a:rPr lang="ru-RU" sz="15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</a:t>
            </a:r>
            <a:endParaRPr dirty="0"/>
          </a:p>
        </p:txBody>
      </p:sp>
      <p:sp>
        <p:nvSpPr>
          <p:cNvPr id="187" name="Google Shape;187;p24"/>
          <p:cNvSpPr/>
          <p:nvPr/>
        </p:nvSpPr>
        <p:spPr>
          <a:xfrm>
            <a:off x="164222" y="1115687"/>
            <a:ext cx="8424935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улица Вавилова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ru-RU" sz="6600" dirty="0" smtClean="0">
                <a:solidFill>
                  <a:srgbClr val="002060"/>
                </a:solidFill>
              </a:rPr>
              <a:t>Вавилов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ru-RU" sz="6600" dirty="0" smtClean="0">
                <a:solidFill>
                  <a:srgbClr val="002060"/>
                </a:solidFill>
              </a:rPr>
              <a:t>Сергей Васильевич</a:t>
            </a:r>
            <a:endParaRPr sz="6600" b="0" i="0" u="none" strike="noStrike" cap="none" dirty="0">
              <a:solidFill>
                <a:srgbClr val="002060"/>
              </a:solidFill>
              <a:sym typeface="Arial"/>
            </a:endParaRPr>
          </a:p>
        </p:txBody>
      </p:sp>
      <p:pic>
        <p:nvPicPr>
          <p:cNvPr id="4" name="Picture 2" descr="Картинки по запросу &quot;великая отечественная война лента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239" y="253949"/>
            <a:ext cx="2080445" cy="130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575" y="4037391"/>
            <a:ext cx="83265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kern="150" dirty="0" smtClean="0"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</a:rPr>
              <a:t>	</a:t>
            </a:r>
            <a:r>
              <a:rPr lang="ru-RU" sz="2800" kern="150" dirty="0" smtClean="0"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Улица </a:t>
            </a:r>
            <a:r>
              <a:rPr lang="ru-RU" sz="2800" kern="150" dirty="0"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названа в честь героя </a:t>
            </a:r>
            <a:r>
              <a:rPr lang="ru-RU" sz="2800" kern="150" dirty="0" smtClean="0"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Со-</a:t>
            </a:r>
            <a:r>
              <a:rPr lang="ru-RU" sz="2800" kern="150" dirty="0" err="1" smtClean="0"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ветского</a:t>
            </a:r>
            <a:r>
              <a:rPr lang="ru-RU" sz="2800" kern="150" dirty="0" smtClean="0"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 </a:t>
            </a:r>
            <a:r>
              <a:rPr lang="ru-RU" sz="2800" kern="150" dirty="0"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Союза, </a:t>
            </a:r>
            <a:r>
              <a:rPr lang="ru-RU" sz="2800" kern="150" dirty="0" smtClean="0"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защищавшего Ростов-на-Дону </a:t>
            </a:r>
            <a:r>
              <a:rPr lang="ru-RU" sz="2800" kern="150" dirty="0"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в составе Народного </a:t>
            </a:r>
            <a:r>
              <a:rPr lang="ru-RU" sz="2800" kern="150" dirty="0" smtClean="0"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ополчения.  Погиб </a:t>
            </a:r>
            <a:r>
              <a:rPr lang="ru-RU" sz="2800" kern="150" dirty="0" smtClean="0"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осенью </a:t>
            </a:r>
            <a:r>
              <a:rPr lang="ru-RU" sz="2800" kern="150" dirty="0"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1941, </a:t>
            </a:r>
            <a:r>
              <a:rPr lang="ru-RU" sz="2800" kern="150" dirty="0"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бросившись под танк с гранатой.</a:t>
            </a: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3550" y="152400"/>
            <a:ext cx="4390644" cy="655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"/>
          <p:cNvSpPr/>
          <p:nvPr/>
        </p:nvSpPr>
        <p:spPr>
          <a:xfrm>
            <a:off x="-107211" y="0"/>
            <a:ext cx="197935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0"/>
              <a:buFont typeface="Arial"/>
              <a:buNone/>
            </a:pPr>
            <a:r>
              <a:rPr lang="ru-RU" sz="15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endParaRPr dirty="0"/>
          </a:p>
        </p:txBody>
      </p:sp>
      <p:sp>
        <p:nvSpPr>
          <p:cNvPr id="198" name="Google Shape;198;p26"/>
          <p:cNvSpPr/>
          <p:nvPr/>
        </p:nvSpPr>
        <p:spPr>
          <a:xfrm>
            <a:off x="164222" y="1626998"/>
            <a:ext cx="8424935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0"/>
              <a:buFont typeface="Arial"/>
              <a:buNone/>
            </a:pPr>
            <a:r>
              <a:rPr lang="ru-RU" sz="72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Гвардейская площадь</a:t>
            </a:r>
            <a:endParaRPr sz="72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2" descr="Картинки по запросу &quot;великая отечественная война лента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239" y="253949"/>
            <a:ext cx="2080445" cy="130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4222" y="4245468"/>
            <a:ext cx="8797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kern="150" dirty="0" smtClean="0">
                <a:solidFill>
                  <a:schemeClr val="tx1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	Памятник </a:t>
            </a:r>
            <a:r>
              <a:rPr lang="ru-RU" sz="3200" kern="150" dirty="0">
                <a:solidFill>
                  <a:schemeClr val="tx1"/>
                </a:solidFill>
                <a:latin typeface="Century Gothic" panose="020B0502020202020204" pitchFamily="34" charset="0"/>
                <a:ea typeface="Lucida Sans Unicode" panose="020B0602030504020204" pitchFamily="34" charset="0"/>
                <a:cs typeface="Mangal"/>
              </a:rPr>
              <a:t>установлен в честь героев-гвардейцев, освободивших Ростов-на-Дону в 1943.</a:t>
            </a:r>
            <a:endParaRPr lang="ru-RU" sz="3200" kern="15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Lucida Sans Unicode" panose="020B0602030504020204" pitchFamily="34" charset="0"/>
              <a:cs typeface="Mangal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7" descr="https://memory-map.prosv.ru/memorials/00/03/04/4/7174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210369"/>
            <a:ext cx="8371450" cy="6278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Аптека">
  <a:themeElements>
    <a:clrScheme name="Аптека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Аптека">
  <a:themeElements>
    <a:clrScheme name="Аптека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тека">
  <a:themeElements>
    <a:clrScheme name="Аптека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Аптека">
  <a:themeElements>
    <a:clrScheme name="Аптека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Аптека">
  <a:themeElements>
    <a:clrScheme name="Аптека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Аптека">
  <a:themeElements>
    <a:clrScheme name="Аптека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Аптека">
  <a:themeElements>
    <a:clrScheme name="Аптека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175</Words>
  <Application>Microsoft Office PowerPoint</Application>
  <PresentationFormat>Экран (4:3)</PresentationFormat>
  <Paragraphs>130</Paragraphs>
  <Slides>57</Slides>
  <Notes>57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57</vt:i4>
      </vt:variant>
    </vt:vector>
  </HeadingPairs>
  <TitlesOfParts>
    <vt:vector size="72" baseType="lpstr">
      <vt:lpstr>Arial</vt:lpstr>
      <vt:lpstr>Century Gothic</vt:lpstr>
      <vt:lpstr>Lucida Sans Unicode</vt:lpstr>
      <vt:lpstr>Times New Roman</vt:lpstr>
      <vt:lpstr>Book Antiqua</vt:lpstr>
      <vt:lpstr>Tahoma</vt:lpstr>
      <vt:lpstr>Mangal</vt:lpstr>
      <vt:lpstr>PT Root UI</vt:lpstr>
      <vt:lpstr>1_Аптека</vt:lpstr>
      <vt:lpstr>3_Аптека</vt:lpstr>
      <vt:lpstr>Аптека</vt:lpstr>
      <vt:lpstr>2_Аптека</vt:lpstr>
      <vt:lpstr>4_Аптека</vt:lpstr>
      <vt:lpstr>5_Аптека</vt:lpstr>
      <vt:lpstr>6_Аптека</vt:lpstr>
      <vt:lpstr>АЗБУКА  ВОЕННОГО  РОСТОВА-НА-ДОНУ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АЗБУКА  РОСТОВА-НА-ДОНУ</dc:title>
  <cp:lastModifiedBy>User</cp:lastModifiedBy>
  <cp:revision>17</cp:revision>
  <dcterms:modified xsi:type="dcterms:W3CDTF">2020-02-04T05:00:10Z</dcterms:modified>
</cp:coreProperties>
</file>