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5" r:id="rId9"/>
    <p:sldId id="266" r:id="rId10"/>
    <p:sldId id="267" r:id="rId11"/>
    <p:sldId id="257" r:id="rId12"/>
    <p:sldId id="268" r:id="rId13"/>
    <p:sldId id="270" r:id="rId14"/>
    <p:sldId id="269" r:id="rId15"/>
    <p:sldId id="271" r:id="rId16"/>
    <p:sldId id="272" r:id="rId17"/>
    <p:sldId id="274" r:id="rId18"/>
    <p:sldId id="273" r:id="rId19"/>
    <p:sldId id="275" r:id="rId20"/>
    <p:sldId id="264" r:id="rId21"/>
  </p:sldIdLst>
  <p:sldSz cx="12192000" cy="6858000"/>
  <p:notesSz cx="6858000" cy="9144000"/>
  <p:custShowLst>
    <p:custShow name="Произвольный показ 1" id="0">
      <p:sldLst>
        <p:sld r:id="rId5"/>
      </p:sldLst>
    </p:custShow>
    <p:custShow name="Произвольный показ 2" id="1">
      <p:sldLst>
        <p:sld r:id="rId7"/>
      </p:sldLst>
    </p:custShow>
    <p:custShow name="Произвольный показ 3" id="2">
      <p:sldLst>
        <p:sld r:id="rId3"/>
      </p:sldLst>
    </p:custShow>
    <p:custShow name="Произвольный показ 4" id="3">
      <p:sldLst>
        <p:sld r:id="rId4"/>
      </p:sldLst>
    </p:custShow>
    <p:custShow name="Произвольный показ 5" id="4">
      <p:sldLst>
        <p:sld r:id="rId6"/>
      </p:sldLst>
    </p:custShow>
    <p:custShow name="Произвольный показ 6" id="5">
      <p:sldLst>
        <p:sld r:id="rId9"/>
      </p:sldLst>
    </p:custShow>
    <p:custShow name="Произвольный показ 7" id="6">
      <p:sldLst>
        <p:sld r:id="rId10"/>
      </p:sldLst>
    </p:custShow>
    <p:custShow name="Произвольный показ 8" id="7">
      <p:sldLst>
        <p:sld r:id="rId8"/>
      </p:sldLst>
    </p:custShow>
    <p:custShow name="Произвольный показ 10" id="8">
      <p:sldLst>
        <p:sld r:id="rId11"/>
      </p:sldLst>
    </p:custShow>
    <p:custShow name="Произвольный показ 9" id="9">
      <p:sldLst>
        <p:sld r:id="rId12"/>
      </p:sldLst>
    </p:custShow>
    <p:custShow name="Произвольный показ 11" id="10">
      <p:sldLst>
        <p:sld r:id="rId13"/>
      </p:sldLst>
    </p:custShow>
    <p:custShow name="Произвольный показ 12" id="11">
      <p:sldLst>
        <p:sld r:id="rId15"/>
      </p:sldLst>
    </p:custShow>
    <p:custShow name="Произвольный показ 13" id="12">
      <p:sldLst>
        <p:sld r:id="rId16"/>
      </p:sldLst>
    </p:custShow>
    <p:custShow name="Произвольный показ 14" id="13">
      <p:sldLst>
        <p:sld r:id="rId17"/>
      </p:sldLst>
    </p:custShow>
    <p:custShow name="Произвольный показ 15" id="14">
      <p:sldLst>
        <p:sld r:id="rId19"/>
      </p:sldLst>
    </p:custShow>
    <p:custShow name="Произвольный показ 16" id="15">
      <p:sldLst>
        <p:sld r:id="rId18"/>
      </p:sldLst>
    </p:custShow>
    <p:custShow name="Произвольный показ 17" id="16">
      <p:sldLst>
        <p:sld r:id="rId21"/>
      </p:sldLst>
    </p:custShow>
    <p:custShow name="Произвольный показ 18" id="17">
      <p:sldLst>
        <p:sld r:id="rId14"/>
      </p:sldLst>
    </p:custShow>
    <p:custShow name="Произвольный показ 19" id="18">
      <p:sldLst>
        <p:sld r:id="rId20"/>
      </p:sldLst>
    </p:custShow>
    <p:custShow name="Произвольный показ 20" id="19">
      <p:sldLst>
        <p:sld r:id="rId5"/>
        <p:sld r:id="rId13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08" autoAdjust="0"/>
  </p:normalViewPr>
  <p:slideViewPr>
    <p:cSldViewPr snapToGrid="0">
      <p:cViewPr>
        <p:scale>
          <a:sx n="74" d="100"/>
          <a:sy n="74" d="100"/>
        </p:scale>
        <p:origin x="-58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3610-5397-4164-90EC-BC1CF58B4E2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3BF6-0E97-4FDE-83A6-294849E407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104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3610-5397-4164-90EC-BC1CF58B4E2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3BF6-0E97-4FDE-83A6-294849E407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652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3610-5397-4164-90EC-BC1CF58B4E2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3BF6-0E97-4FDE-83A6-294849E407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49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3610-5397-4164-90EC-BC1CF58B4E2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3BF6-0E97-4FDE-83A6-294849E407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590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3610-5397-4164-90EC-BC1CF58B4E2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3BF6-0E97-4FDE-83A6-294849E407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871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3610-5397-4164-90EC-BC1CF58B4E2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3BF6-0E97-4FDE-83A6-294849E407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546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3610-5397-4164-90EC-BC1CF58B4E2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3BF6-0E97-4FDE-83A6-294849E4074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903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3610-5397-4164-90EC-BC1CF58B4E2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3BF6-0E97-4FDE-83A6-294849E407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13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3610-5397-4164-90EC-BC1CF58B4E2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3BF6-0E97-4FDE-83A6-294849E407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67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3610-5397-4164-90EC-BC1CF58B4E2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3BF6-0E97-4FDE-83A6-294849E407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06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FE33610-5397-4164-90EC-BC1CF58B4E2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3BF6-0E97-4FDE-83A6-294849E407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413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FE33610-5397-4164-90EC-BC1CF58B4E2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7873BF6-0E97-4FDE-83A6-294849E407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21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maps/39/rostov-na-donu/geo/ulitsa_gorbachyova/11131243/?ll=39.670222,47.207719&amp;z=16.39" TargetMode="External"/><Relationship Id="rId13" Type="http://schemas.openxmlformats.org/officeDocument/2006/relationships/hyperlink" Target="https://yandex.ru/maps/39/rostov-na-donu/geo/ulitsa_madoyana/11131718/?ll=39.678491,47.225022&amp;z=13.29" TargetMode="External"/><Relationship Id="rId18" Type="http://schemas.openxmlformats.org/officeDocument/2006/relationships/hyperlink" Target="https://goskatalog.ru/portal/#/collections?id=14382156" TargetMode="External"/><Relationship Id="rId3" Type="http://schemas.openxmlformats.org/officeDocument/2006/relationships/hyperlink" Target="https://ru.wikipedia.org/wiki/%D0%92%D0%BE%D1%80%D0%BE%D1%88%D0%B8%D0%BB%D0%BE%D0%B2,_%D0%9A%D0%BB%D0%B8%D0%BC%D0%B5%D0%BD%D1%82_%D0%95%D1%84%D1%80%D0%B5%D0%BC%D0%BE%D0%B2%D0%B8%D1%87#/media/%D0%A4%D0%B0%D0%B9%D0%BB:Kliment_Voroshilov.jpg" TargetMode="External"/><Relationship Id="rId7" Type="http://schemas.openxmlformats.org/officeDocument/2006/relationships/hyperlink" Target="https://ru.wikipedia.org/wiki/%D0%9E%D1%80%D0%B4%D0%B5%D0%BD_%D0%9A%D1%80%D0%B0%D1%81%D0%BD%D0%BE%D0%B3%D0%BE_%D0%97%D0%BD%D0%B0%D0%BC%D0%B5%D0%BD%D0%B8" TargetMode="External"/><Relationship Id="rId12" Type="http://schemas.openxmlformats.org/officeDocument/2006/relationships/hyperlink" Target="https://ru.wikipedia.org/wiki/%D0%9C%D0%B0%D0%B4%D0%BE%D1%8F%D0%BD,_%D0%93%D1%83%D0%BA%D0%B0%D1%81_%D0%9A%D0%B0%D1%80%D0%B0%D0%BF%D0%B5%D1%82%D0%BE%D0%B2%D0%B8%D1%87" TargetMode="External"/><Relationship Id="rId17" Type="http://schemas.openxmlformats.org/officeDocument/2006/relationships/hyperlink" Target="https://rodb-v.ru/rostov-on-don-southern-russia-pearl/VOV/streets/gerasimenko/" TargetMode="External"/><Relationship Id="rId2" Type="http://schemas.openxmlformats.org/officeDocument/2006/relationships/hyperlink" Target="https://yandex.ru/maps/11033/bataysk/geo/ulitsa_voroshilova/8050229/?ll=39.744832,47.141778&amp;z=14.56" TargetMode="External"/><Relationship Id="rId16" Type="http://schemas.openxmlformats.org/officeDocument/2006/relationships/hyperlink" Target="https://yandex.ru/maps/39/rostov-na-donu/geo/ulitsa_gerasimenko/11131226/?ll=39.710319,47.253471&amp;z=17.76" TargetMode="External"/><Relationship Id="rId20" Type="http://schemas.openxmlformats.org/officeDocument/2006/relationships/hyperlink" Target="http://www.donvrem.dspl.ru/archPlaceArtText.aspx?pid=12&amp;id=2818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ru.wikipedia.org/wiki/%D0%9E%D1%80%D0%B4%D0%B5%D0%BD_%D0%9B%D0%B5%D0%BD%D0%B8%D0%BD%D0%B0" TargetMode="External"/><Relationship Id="rId11" Type="http://schemas.openxmlformats.org/officeDocument/2006/relationships/hyperlink" Target="https://donlib.ru/rostov-streets/2010/7/20/ulica-gorbacheva/" TargetMode="External"/><Relationship Id="rId5" Type="http://schemas.openxmlformats.org/officeDocument/2006/relationships/hyperlink" Target="https://ru.wikipedia.org/wiki/%D0%93%D0%B5%D1%80%D0%BE%D0%B9_%D0%A1%D0%BE%D1%86%D0%B8%D0%B0%D0%BB%D0%B8%D1%81%D1%82%D0%B8%D1%87%D0%B5%D1%81%D0%BA%D0%BE%D0%B3%D0%BE_%D0%A2%D1%80%D1%83%D0%B4%D0%B0" TargetMode="External"/><Relationship Id="rId15" Type="http://schemas.openxmlformats.org/officeDocument/2006/relationships/hyperlink" Target="https://goskatalog.ru/portal/#/collections?id=27903459" TargetMode="External"/><Relationship Id="rId10" Type="http://schemas.openxmlformats.org/officeDocument/2006/relationships/hyperlink" Target="https://goskatalog.ru/portal/#/collections?id=23546138" TargetMode="External"/><Relationship Id="rId19" Type="http://schemas.openxmlformats.org/officeDocument/2006/relationships/hyperlink" Target="https://ru.wikipedia.org/wiki/%D0%93%D0%B5%D1%80%D0%B0%D1%81%D0%B8%D0%BC%D0%B5%D0%BD%D0%BA%D0%BE,_%D0%92%D0%B0%D1%81%D0%B8%D0%BB%D0%B8%D0%B9_%D0%A4%D0%B8%D0%BB%D0%B8%D0%BF%D0%BF%D0%BE%D0%B2%D0%B8%D1%87" TargetMode="External"/><Relationship Id="rId4" Type="http://schemas.openxmlformats.org/officeDocument/2006/relationships/hyperlink" Target="https://ru.wikipedia.org/wiki/%D0%93%D0%B5%D1%80%D0%BE%D0%B9_%D0%A1%D0%BE%D0%B2%D0%B5%D1%82%D1%81%D0%BA%D0%BE%D0%B3%D0%BE_%D0%A1%D0%BE%D1%8E%D0%B7%D0%B0" TargetMode="External"/><Relationship Id="rId9" Type="http://schemas.openxmlformats.org/officeDocument/2006/relationships/hyperlink" Target="https://dzen.ru/a/YYgDzDcBEUJlist6" TargetMode="External"/><Relationship Id="rId14" Type="http://schemas.openxmlformats.org/officeDocument/2006/relationships/hyperlink" Target="https://topwar.ru/135854-ni-shagu-nazad-podvig-kombata-madoyana-i-osvobozhdenie-rostova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ru.wikipedia.org/wiki/%D0%A1%D0%BE%D1%8E%D0%B7_%D0%A1%D0%BE%D0%B2%D0%B5%D1%82%D1%81%D0%BA%D0%B8%D1%85_%D0%A1%D0%BE%D1%86%D0%B8%D0%B0%D0%BB%D0%B8%D1%81%D1%82%D0%B8%D1%87%D0%B5%D1%81%D0%BA%D0%B8%D1%85_%D0%A0%D0%B5%D1%81%D0%BF%D1%83%D0%B1%D0%BB%D0%B8%D0%BA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796A9A-7454-4A1E-AE27-52D44CBD2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689919"/>
            <a:ext cx="8991600" cy="1645920"/>
          </a:xfrm>
        </p:spPr>
        <p:txBody>
          <a:bodyPr/>
          <a:lstStyle/>
          <a:p>
            <a:r>
              <a:rPr lang="ru-RU" dirty="0"/>
              <a:t>Их именами названы улицы города </a:t>
            </a:r>
            <a:r>
              <a:rPr lang="ru-RU" dirty="0" err="1"/>
              <a:t>ростова</a:t>
            </a:r>
            <a:r>
              <a:rPr lang="ru-RU" dirty="0"/>
              <a:t>-на-дону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D5CE597-287B-44BD-A0C3-15B39F89D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549" y="4326903"/>
            <a:ext cx="4901938" cy="1645920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 err="1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</a:rPr>
              <a:t>Кемечерджиева</a:t>
            </a:r>
            <a:r>
              <a:rPr lang="ru-RU" sz="180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</a:rPr>
              <a:t> Маргарита Владимировна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</a:rPr>
              <a:t>Сидорова Анастасия Алексеевна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 err="1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</a:rPr>
              <a:t>Галустян</a:t>
            </a:r>
            <a:r>
              <a:rPr lang="ru-RU" sz="180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</a:rPr>
              <a:t> Арина </a:t>
            </a:r>
            <a:r>
              <a:rPr lang="ru-RU" sz="1800" dirty="0" err="1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</a:rPr>
              <a:t>Кареновна</a:t>
            </a:r>
            <a:endParaRPr lang="ru-RU" sz="1800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</a:rPr>
              <a:t>Шипилова Стефания Вадимовна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</a:rPr>
              <a:t>Иванова Арина Евгеньевна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C4E82A-EF66-4709-A07A-C92AFB03CB24}"/>
              </a:ext>
            </a:extLst>
          </p:cNvPr>
          <p:cNvSpPr txBox="1"/>
          <p:nvPr/>
        </p:nvSpPr>
        <p:spPr>
          <a:xfrm flipH="1">
            <a:off x="2931735" y="2535810"/>
            <a:ext cx="600644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Слайд-фильм по улицам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Ростова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-на-Дону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603EA4-68EA-4DA3-AD73-E40C439BA068}"/>
              </a:ext>
            </a:extLst>
          </p:cNvPr>
          <p:cNvSpPr txBox="1"/>
          <p:nvPr/>
        </p:nvSpPr>
        <p:spPr>
          <a:xfrm>
            <a:off x="6482499" y="5603491"/>
            <a:ext cx="5825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</a:rPr>
              <a:t>Классный руководитель – </a:t>
            </a:r>
            <a:r>
              <a:rPr lang="ru-RU" b="1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</a:rPr>
              <a:t>Клименко Наталья Петровна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00E77D-7FAF-42CD-9560-48E49B669E08}"/>
              </a:ext>
            </a:extLst>
          </p:cNvPr>
          <p:cNvSpPr txBox="1"/>
          <p:nvPr/>
        </p:nvSpPr>
        <p:spPr>
          <a:xfrm>
            <a:off x="6740165" y="5983415"/>
            <a:ext cx="3327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>
                  <a:solidFill>
                    <a:schemeClr val="bg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</a:rPr>
              <a:t>МБОУ «Гимназия» №118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AF359B-EAC7-41B0-A440-93AFFAAFBE06}"/>
              </a:ext>
            </a:extLst>
          </p:cNvPr>
          <p:cNvSpPr txBox="1"/>
          <p:nvPr/>
        </p:nvSpPr>
        <p:spPr>
          <a:xfrm>
            <a:off x="11476654" y="6231995"/>
            <a:ext cx="55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sym typeface="Wingdings" panose="05000000000000000000" pitchFamily="2" charset="2"/>
                <a:hlinkClick r:id="" action="ppaction://customshow?id=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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8C14EC2-CFAC-43D1-99D3-253A4C4B54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6D2339-3DB2-4A40-BA38-0378915D30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39A501A-370E-47B5-9978-2C5F32C69E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239C0D-0C36-48AA-9FB4-A14D1987C0EB}"/>
              </a:ext>
            </a:extLst>
          </p:cNvPr>
          <p:cNvSpPr txBox="1"/>
          <p:nvPr/>
        </p:nvSpPr>
        <p:spPr>
          <a:xfrm>
            <a:off x="3574473" y="3013501"/>
            <a:ext cx="6650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linkClick r:id="" action="ppaction://customshow?id=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ВОЗВРАТ К КАРТЕ</a:t>
            </a:r>
            <a:endParaRPr lang="ru-RU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1856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946E3F-6430-43B0-BC7B-99EF707FCB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7401" cy="6858000"/>
          </a:xfrm>
          <a:prstGeom prst="rect">
            <a:avLst/>
          </a:prstGeom>
        </p:spPr>
      </p:pic>
      <p:sp>
        <p:nvSpPr>
          <p:cNvPr id="4" name="Рамка 3">
            <a:extLst>
              <a:ext uri="{FF2B5EF4-FFF2-40B4-BE49-F238E27FC236}">
                <a16:creationId xmlns:a16="http://schemas.microsoft.com/office/drawing/2014/main" xmlns="" id="{F81C3DD2-D021-4C03-9175-14E4926042EF}"/>
              </a:ext>
            </a:extLst>
          </p:cNvPr>
          <p:cNvSpPr/>
          <p:nvPr/>
        </p:nvSpPr>
        <p:spPr>
          <a:xfrm rot="19235909">
            <a:off x="4897940" y="830706"/>
            <a:ext cx="732127" cy="5831923"/>
          </a:xfrm>
          <a:prstGeom prst="fram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0CD0B4-BD5D-42FE-B402-8B569ED0B65A}"/>
              </a:ext>
            </a:extLst>
          </p:cNvPr>
          <p:cNvSpPr txBox="1"/>
          <p:nvPr/>
        </p:nvSpPr>
        <p:spPr>
          <a:xfrm>
            <a:off x="4848128" y="153100"/>
            <a:ext cx="73270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Улица </a:t>
            </a:r>
            <a:r>
              <a:rPr lang="ru-RU" sz="66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customshow?id=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Мадояна</a:t>
            </a:r>
            <a:endParaRPr lang="ru-RU" sz="6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9DFA53-5BBC-48A4-BBA1-110776B16FB6}"/>
              </a:ext>
            </a:extLst>
          </p:cNvPr>
          <p:cNvSpPr txBox="1"/>
          <p:nvPr/>
        </p:nvSpPr>
        <p:spPr>
          <a:xfrm>
            <a:off x="6758709" y="1946174"/>
            <a:ext cx="545869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b="1" dirty="0">
                <a:ln/>
                <a:solidFill>
                  <a:schemeClr val="accent3"/>
                </a:solidFill>
                <a:hlinkClick r:id="" action="ppaction://customshow?id=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ФОТОГРАФИИ УЛИЦЫ</a:t>
            </a:r>
            <a:endParaRPr lang="ru-RU" sz="3600" b="1" dirty="0">
              <a:ln/>
              <a:solidFill>
                <a:schemeClr val="accent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hlinkClick r:id="" action="ppaction://customshow?id=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ИСТОРИЯ УЛИЦЫ</a:t>
            </a:r>
            <a:endParaRPr lang="ru-RU" sz="36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6B8A0B-F0EA-4DE5-A552-8376925E6A32}"/>
              </a:ext>
            </a:extLst>
          </p:cNvPr>
          <p:cNvSpPr txBox="1"/>
          <p:nvPr/>
        </p:nvSpPr>
        <p:spPr>
          <a:xfrm>
            <a:off x="8321150" y="6232240"/>
            <a:ext cx="370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hlinkClick r:id="" action="ppaction://customshow?id=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Улица Герасименко </a:t>
            </a:r>
            <a:r>
              <a:rPr lang="ru-RU" sz="2800" dirty="0">
                <a:solidFill>
                  <a:srgbClr val="C00000"/>
                </a:solidFill>
                <a:sym typeface="Wingdings" panose="05000000000000000000" pitchFamily="2" charset="2"/>
                <a:hlinkClick r:id="" action="ppaction://customshow?id=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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F326C7-8597-4500-8B72-1E60949D206D}"/>
              </a:ext>
            </a:extLst>
          </p:cNvPr>
          <p:cNvSpPr txBox="1"/>
          <p:nvPr/>
        </p:nvSpPr>
        <p:spPr>
          <a:xfrm>
            <a:off x="401216" y="3591421"/>
            <a:ext cx="2920481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>
                <a:ln/>
                <a:solidFill>
                  <a:schemeClr val="accent3"/>
                </a:solidFill>
              </a:rPr>
              <a:t>В 1968 году  широкая улица Слесарная была переименована в улицу </a:t>
            </a:r>
            <a:r>
              <a:rPr lang="ru-RU" b="1" dirty="0" err="1">
                <a:ln/>
                <a:solidFill>
                  <a:schemeClr val="accent3"/>
                </a:solidFill>
              </a:rPr>
              <a:t>Мадояна</a:t>
            </a:r>
            <a:r>
              <a:rPr lang="ru-RU" b="1" dirty="0">
                <a:ln/>
                <a:solidFill>
                  <a:schemeClr val="accent3"/>
                </a:solidFill>
              </a:rPr>
              <a:t> в честь </a:t>
            </a:r>
            <a:r>
              <a:rPr lang="ru-RU" b="1" i="1" dirty="0" err="1">
                <a:ln/>
                <a:solidFill>
                  <a:schemeClr val="accent3"/>
                </a:solidFill>
              </a:rPr>
              <a:t>Гукаса</a:t>
            </a:r>
            <a:r>
              <a:rPr lang="ru-RU" b="1" i="1" dirty="0">
                <a:ln/>
                <a:solidFill>
                  <a:schemeClr val="accent3"/>
                </a:solidFill>
              </a:rPr>
              <a:t> </a:t>
            </a:r>
            <a:r>
              <a:rPr lang="ru-RU" b="1" i="1" dirty="0" err="1">
                <a:ln/>
                <a:solidFill>
                  <a:schemeClr val="accent3"/>
                </a:solidFill>
              </a:rPr>
              <a:t>Карапетовича</a:t>
            </a:r>
            <a:r>
              <a:rPr lang="ru-RU" b="1" i="1" dirty="0">
                <a:ln/>
                <a:solidFill>
                  <a:schemeClr val="accent3"/>
                </a:solidFill>
              </a:rPr>
              <a:t> </a:t>
            </a:r>
            <a:r>
              <a:rPr lang="ru-RU" b="1" i="1" dirty="0" err="1">
                <a:ln/>
                <a:solidFill>
                  <a:schemeClr val="accent3"/>
                </a:solidFill>
              </a:rPr>
              <a:t>Мадояна</a:t>
            </a:r>
            <a:endParaRPr lang="ru-RU" b="1" i="1" dirty="0">
              <a:ln/>
              <a:solidFill>
                <a:schemeClr val="accent3"/>
              </a:solidFill>
            </a:endParaRPr>
          </a:p>
          <a:p>
            <a:endParaRPr lang="ru-RU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07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6" presetClass="emph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5B1297-733C-42E3-871A-CC8E9DCF16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BC49945-679E-4295-A99F-56B179436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740" y="594880"/>
            <a:ext cx="3914775" cy="5391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57A3D5-1E11-4C01-A03E-778412C3BF37}"/>
              </a:ext>
            </a:extLst>
          </p:cNvPr>
          <p:cNvSpPr txBox="1"/>
          <p:nvPr/>
        </p:nvSpPr>
        <p:spPr>
          <a:xfrm>
            <a:off x="6201857" y="169053"/>
            <a:ext cx="4876800" cy="65402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/>
              <a:t>Гукас</a:t>
            </a:r>
            <a:r>
              <a:rPr lang="ru-RU" sz="2800" dirty="0"/>
              <a:t> </a:t>
            </a:r>
            <a:r>
              <a:rPr lang="ru-RU" sz="2800" dirty="0" err="1"/>
              <a:t>Карапетович</a:t>
            </a:r>
            <a:r>
              <a:rPr lang="ru-RU" sz="2800" dirty="0"/>
              <a:t> </a:t>
            </a:r>
            <a:r>
              <a:rPr lang="ru-RU" sz="2800" dirty="0" err="1"/>
              <a:t>Мадоян</a:t>
            </a:r>
            <a:endParaRPr lang="ru-RU" sz="2800" dirty="0"/>
          </a:p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Родился 2 января (15 января по новому стилю) 1906 года в селении 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Керс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старший лейтенант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Гукас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Мадоян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командовавший 4-м стрелковым батальоном 159-й стрелковой бригады взял на себя командование штурмовым отрядом, точнее – тем, что от него осталось после боя в центре города. Под началом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Мадояна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оказались около 800 человек – солдаты, сержанты и офицеры трех батальонов. С этими силами комбату и предстояло захватить железнодорожный вокзал, дожидаясь подхода основных сил Красной армии. Так начался героический подвиг старшего лейтенанта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Мадояна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 его подчиненных, который и сейчас, спустя 75 лет после освобождения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Ростова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-на-Дону помнят жители этого города.</a:t>
            </a:r>
          </a:p>
          <a:p>
            <a:pPr algn="ctr"/>
            <a:r>
              <a:rPr lang="ru-RU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linkClick r:id="" action="ppaction://customshow?id=19"/>
              </a:rPr>
              <a:t>Герой Советского Союза</a:t>
            </a:r>
          </a:p>
          <a:p>
            <a:pPr algn="ctr"/>
            <a:r>
              <a:rPr lang="ru-RU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linkClick r:id="" action="ppaction://customshow?id=19"/>
              </a:rPr>
              <a:t>Орден Ленина</a:t>
            </a:r>
            <a:endParaRPr lang="ru-RU" b="1" u="sng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ru-RU" sz="1100" u="sng" dirty="0"/>
              <a:t>( и другие)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83EC50-01DE-4261-B218-13B97D9DC0FB}"/>
              </a:ext>
            </a:extLst>
          </p:cNvPr>
          <p:cNvSpPr txBox="1"/>
          <p:nvPr/>
        </p:nvSpPr>
        <p:spPr>
          <a:xfrm>
            <a:off x="382555" y="6288833"/>
            <a:ext cx="1035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  <a:hlinkClick r:id="" action="ppaction://customshow?id=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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3130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715F9B-78A7-40B4-A18E-9261F2E82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233923"/>
            <a:ext cx="4486656" cy="1141497"/>
          </a:xfrm>
        </p:spPr>
        <p:txBody>
          <a:bodyPr/>
          <a:lstStyle/>
          <a:p>
            <a:r>
              <a:rPr lang="ru-RU" dirty="0"/>
              <a:t>История улицы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57F8DDBA-DF1E-4031-940B-937F576D9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693261"/>
            <a:ext cx="5661512" cy="522964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E9CD1D2-C40B-43FB-A63B-F52D58CFE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9620" y="1464907"/>
            <a:ext cx="4558160" cy="4279048"/>
          </a:xfrm>
        </p:spPr>
        <p:txBody>
          <a:bodyPr>
            <a:normAutofit fontScale="85000" lnSpcReduction="10000"/>
          </a:bodyPr>
          <a:lstStyle/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Ростове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-на-Дону, при освобождении которого так отличился старший лейтенант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Мадоян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его помнят и ценят до сих пор. В 1968 году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Гукасу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Карапетовичу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Мадояну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было присвоено звание почетного гражданина г.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Ростова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-на-Дону. Он регулярно приезжал в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Ростов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 торжественные мероприятия, посвященные военным датам. В честь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Гукаса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Мадояна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назвали широкую улицу в Железнодорожном районе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Ростова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-на-Дону, прежде носившую название Слесарная улица.</a:t>
            </a:r>
            <a:r>
              <a:rPr lang="ru-RU" dirty="0"/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5224493-5DD6-4A15-BF02-2F4743C1587C}"/>
              </a:ext>
            </a:extLst>
          </p:cNvPr>
          <p:cNvSpPr txBox="1"/>
          <p:nvPr/>
        </p:nvSpPr>
        <p:spPr>
          <a:xfrm>
            <a:off x="390352" y="6161809"/>
            <a:ext cx="758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  <a:hlinkClick r:id="" action="ppaction://customshow?id=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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9688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ED79758-2BE4-4B8D-B0F2-AFB7AF4279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09648E-2E25-411D-ADC2-B308E2D076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47D3D60-CD5A-4E7C-B99C-32B98E411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A4A7C6-BA91-4F42-9536-24ACBF0D00FB}"/>
              </a:ext>
            </a:extLst>
          </p:cNvPr>
          <p:cNvSpPr txBox="1"/>
          <p:nvPr/>
        </p:nvSpPr>
        <p:spPr>
          <a:xfrm>
            <a:off x="4035972" y="3044279"/>
            <a:ext cx="6306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linkClick r:id="" action="ppaction://customshow?id=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ВОЗВРАТ К КАРТЕ</a:t>
            </a:r>
            <a:endParaRPr lang="ru-RU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0706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D0495F7-1D59-4DBD-98F7-B57B2DE335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D5760F-472F-45F9-8A46-75731E242F57}"/>
              </a:ext>
            </a:extLst>
          </p:cNvPr>
          <p:cNvSpPr txBox="1"/>
          <p:nvPr/>
        </p:nvSpPr>
        <p:spPr>
          <a:xfrm>
            <a:off x="174168" y="2348628"/>
            <a:ext cx="4519129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1600" b="1" dirty="0">
                <a:ln/>
                <a:solidFill>
                  <a:schemeClr val="accent3"/>
                </a:solidFill>
              </a:rPr>
              <a:t>Улица Герасименко расположена в Октябрьском и Ворошиловском районах, параллельно улице Ларина. Названа в честь генерал-лейтенанта </a:t>
            </a:r>
            <a:r>
              <a:rPr lang="ru-RU" sz="1600" b="1" i="1" dirty="0">
                <a:ln/>
                <a:solidFill>
                  <a:schemeClr val="accent3"/>
                </a:solidFill>
              </a:rPr>
              <a:t>Василия Филипповича Герасименко</a:t>
            </a:r>
            <a:r>
              <a:rPr lang="ru-RU" sz="1600" b="1" dirty="0">
                <a:ln/>
                <a:solidFill>
                  <a:schemeClr val="accent3"/>
                </a:solidFill>
              </a:rPr>
              <a:t>, командующего 28-й армией, освободившей </a:t>
            </a:r>
            <a:r>
              <a:rPr lang="ru-RU" sz="1600" b="1" dirty="0" err="1">
                <a:ln/>
                <a:solidFill>
                  <a:schemeClr val="accent3"/>
                </a:solidFill>
              </a:rPr>
              <a:t>Ростов</a:t>
            </a:r>
            <a:r>
              <a:rPr lang="ru-RU" sz="1600" b="1" dirty="0">
                <a:ln/>
                <a:solidFill>
                  <a:schemeClr val="accent3"/>
                </a:solidFill>
              </a:rPr>
              <a:t> от гитлеровских оккупантов в феврале 1943 года.</a:t>
            </a:r>
          </a:p>
        </p:txBody>
      </p:sp>
      <p:sp>
        <p:nvSpPr>
          <p:cNvPr id="4" name="Рамка 3">
            <a:extLst>
              <a:ext uri="{FF2B5EF4-FFF2-40B4-BE49-F238E27FC236}">
                <a16:creationId xmlns:a16="http://schemas.microsoft.com/office/drawing/2014/main" xmlns="" id="{2A074369-8A88-48A7-974A-32EF8FBB4E94}"/>
              </a:ext>
            </a:extLst>
          </p:cNvPr>
          <p:cNvSpPr/>
          <p:nvPr/>
        </p:nvSpPr>
        <p:spPr>
          <a:xfrm rot="20051912">
            <a:off x="2851253" y="3155186"/>
            <a:ext cx="7546963" cy="715133"/>
          </a:xfrm>
          <a:prstGeom prst="frame">
            <a:avLst>
              <a:gd name="adj1" fmla="val 12422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B7D28F-F8AD-414B-A1B4-EFA539EB902F}"/>
              </a:ext>
            </a:extLst>
          </p:cNvPr>
          <p:cNvSpPr txBox="1"/>
          <p:nvPr/>
        </p:nvSpPr>
        <p:spPr>
          <a:xfrm>
            <a:off x="485190" y="289249"/>
            <a:ext cx="61395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УЛИЦА </a:t>
            </a:r>
            <a:r>
              <a:rPr lang="ru-RU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customshow?id=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ГЕРАСИМЕНКО</a:t>
            </a:r>
            <a:endParaRPr lang="ru-RU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5DC55A-F247-4A68-82C0-422B2B75E716}"/>
              </a:ext>
            </a:extLst>
          </p:cNvPr>
          <p:cNvSpPr txBox="1"/>
          <p:nvPr/>
        </p:nvSpPr>
        <p:spPr>
          <a:xfrm>
            <a:off x="7240554" y="3889991"/>
            <a:ext cx="544907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b="1" dirty="0">
                <a:ln/>
                <a:solidFill>
                  <a:schemeClr val="accent3">
                    <a:lumMod val="75000"/>
                  </a:schemeClr>
                </a:solidFill>
                <a:hlinkClick r:id="" action="ppaction://customshow?id=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Фотографии улицы</a:t>
            </a:r>
            <a:endParaRPr lang="ru-RU" sz="3600" b="1" dirty="0">
              <a:ln/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b="1" dirty="0">
                <a:ln/>
                <a:solidFill>
                  <a:srgbClr val="C00000"/>
                </a:solidFill>
                <a:hlinkClick r:id="" action="ppaction://customshow?id=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История улицы</a:t>
            </a:r>
            <a:endParaRPr lang="ru-RU" sz="3600" b="1" dirty="0">
              <a:ln/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51449D-3B58-4EAB-AB2C-F80B6370AA7C}"/>
              </a:ext>
            </a:extLst>
          </p:cNvPr>
          <p:cNvSpPr txBox="1"/>
          <p:nvPr/>
        </p:nvSpPr>
        <p:spPr>
          <a:xfrm>
            <a:off x="10319658" y="6382139"/>
            <a:ext cx="22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sym typeface="Wingdings" panose="05000000000000000000" pitchFamily="2" charset="2"/>
                <a:hlinkClick r:id="" action="ppaction://customshow?id=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ИСТОЧНИКИ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  <a:hlinkClick r:id="" action="ppaction://customshow?id=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</a:t>
            </a:r>
            <a:r>
              <a:rPr lang="ru-RU" dirty="0">
                <a:solidFill>
                  <a:srgbClr val="FF0000"/>
                </a:solidFill>
                <a:sym typeface="Wingdings" panose="05000000000000000000" pitchFamily="2" charset="2"/>
                <a:hlinkClick r:id="" action="ppaction://customshow?id=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0528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13B37A-E4C8-4A60-9A8E-6672B6C28D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671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4457D3-5BFF-4A33-A776-6EB444F68B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326" y="506774"/>
            <a:ext cx="3887769" cy="56344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E95B73-492E-4CFB-89E1-94833D766EB4}"/>
              </a:ext>
            </a:extLst>
          </p:cNvPr>
          <p:cNvSpPr txBox="1"/>
          <p:nvPr/>
        </p:nvSpPr>
        <p:spPr>
          <a:xfrm>
            <a:off x="5631725" y="390301"/>
            <a:ext cx="5878286" cy="58015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/>
              <a:t>Василий Филиппович Герасименко</a:t>
            </a:r>
            <a:r>
              <a:rPr lang="ru-RU" dirty="0"/>
              <a:t> (24 апреля</a:t>
            </a:r>
            <a:r>
              <a:rPr lang="en-US" dirty="0"/>
              <a:t> </a:t>
            </a:r>
            <a:r>
              <a:rPr lang="ru-RU" dirty="0"/>
              <a:t>1900, Великая </a:t>
            </a:r>
            <a:r>
              <a:rPr lang="ru-RU" dirty="0" err="1"/>
              <a:t>Буромка</a:t>
            </a:r>
            <a:r>
              <a:rPr lang="ru-RU" dirty="0"/>
              <a:t>, — 13 февраля 1961, Киев) — советский</a:t>
            </a:r>
            <a:r>
              <a:rPr lang="en-US" dirty="0"/>
              <a:t> </a:t>
            </a:r>
            <a:r>
              <a:rPr lang="ru-RU" dirty="0"/>
              <a:t>военачальник, в годы Великой Отечественной войны командовал армиями, генерал-лейтенант (1940).</a:t>
            </a:r>
            <a:endParaRPr lang="en-US" dirty="0"/>
          </a:p>
          <a:p>
            <a:r>
              <a:rPr lang="ru-RU" dirty="0"/>
              <a:t>Когда началось наступление к границам Ростовской области, армия вышла к незамерзающему даже в январские морозы соленому </a:t>
            </a:r>
            <a:r>
              <a:rPr lang="ru-RU" dirty="0" err="1"/>
              <a:t>Манычу</a:t>
            </a:r>
            <a:r>
              <a:rPr lang="ru-RU" dirty="0"/>
              <a:t>. В два часа ночи 14 февраля войска 28-й армии перешли в общее наступление и, сломив сопротивление противника, успешно продвигались вперед. В это время действующие справа и слева 44-я и 51-я армии также усилили темп наступления и отрезали противнику пути отхода из </a:t>
            </a:r>
            <a:r>
              <a:rPr lang="ru-RU" dirty="0" err="1"/>
              <a:t>Ростова</a:t>
            </a:r>
            <a:r>
              <a:rPr lang="ru-RU" dirty="0"/>
              <a:t> на запад, вдоль Азовского моря.</a:t>
            </a:r>
          </a:p>
          <a:p>
            <a:r>
              <a:rPr lang="ru-RU" dirty="0"/>
              <a:t>К двум часам дня войска 28-й армии подавили последние опорные пункты врага. Решающее сражение продолжалось 12 часов. </a:t>
            </a:r>
          </a:p>
          <a:p>
            <a:pPr algn="ctr"/>
            <a:r>
              <a:rPr lang="ru-RU" dirty="0"/>
              <a:t>2 </a:t>
            </a:r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linkClick r:id="" action="ppaction://customshow?id=0&amp;return=true"/>
              </a:rPr>
              <a:t>ордена Ленина</a:t>
            </a:r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 </a:t>
            </a:r>
          </a:p>
          <a:p>
            <a:pPr algn="ctr"/>
            <a:r>
              <a:rPr lang="ru-RU" dirty="0"/>
              <a:t>4 </a:t>
            </a:r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linkClick r:id="" action="ppaction://customshow?id=0&amp;return=true"/>
              </a:rPr>
              <a:t>ордена Красного Знамени</a:t>
            </a: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ru-RU" sz="1100" u="sng" dirty="0"/>
              <a:t>(и другие)</a:t>
            </a:r>
            <a:endParaRPr lang="ru-RU" sz="1100" dirty="0"/>
          </a:p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67596E-6C10-47C3-B2CA-DDE8ACC9AB62}"/>
              </a:ext>
            </a:extLst>
          </p:cNvPr>
          <p:cNvSpPr txBox="1"/>
          <p:nvPr/>
        </p:nvSpPr>
        <p:spPr>
          <a:xfrm>
            <a:off x="150766" y="6334780"/>
            <a:ext cx="67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  <a:hlinkClick r:id="" action="ppaction://customshow?id=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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4111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1B9507-4D1F-4589-BAF4-CDE157A3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543297"/>
            <a:ext cx="4486656" cy="1141497"/>
          </a:xfrm>
        </p:spPr>
        <p:txBody>
          <a:bodyPr/>
          <a:lstStyle/>
          <a:p>
            <a:r>
              <a:rPr lang="ru-RU" dirty="0"/>
              <a:t>История улицы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46C70991-84E7-427F-8281-A883A4673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479381"/>
            <a:ext cx="5767985" cy="5811888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FFBA323-AB6F-4351-A5CE-0C58C0368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9619" y="1814052"/>
            <a:ext cx="4486655" cy="2591693"/>
          </a:xfrm>
        </p:spPr>
        <p:txBody>
          <a:bodyPr>
            <a:normAutofit/>
          </a:bodyPr>
          <a:lstStyle/>
          <a:p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Улица Герасименко проходит через 2 района: Ворошиловский и Октябрьский. Протяженность улицы составляет 1254 метра что делает  эту улицу довольно длинной.</a:t>
            </a:r>
          </a:p>
          <a:p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 1964 года, улица имела название Учебная. После её переименовали в Герасименко.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7F80BD-FFCA-4937-87F0-E4887E9C45AE}"/>
              </a:ext>
            </a:extLst>
          </p:cNvPr>
          <p:cNvSpPr txBox="1"/>
          <p:nvPr/>
        </p:nvSpPr>
        <p:spPr>
          <a:xfrm>
            <a:off x="571500" y="5953991"/>
            <a:ext cx="116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  <a:hlinkClick r:id="" action="ppaction://customshow?id=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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862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AAA2351-2CB8-4D56-A003-8B1C3C6745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408E3CB-781D-47BB-AA7E-256FF156E8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4EE2657-EB46-4341-804E-A6D45CCD8F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BB00D8-288E-43EC-8413-BF946B6120DA}"/>
              </a:ext>
            </a:extLst>
          </p:cNvPr>
          <p:cNvSpPr txBox="1"/>
          <p:nvPr/>
        </p:nvSpPr>
        <p:spPr>
          <a:xfrm>
            <a:off x="3626427" y="3075057"/>
            <a:ext cx="6016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linkClick r:id="" action="ppaction://customshow?id=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ДАЛЕЕ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205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02-04 at 08.42.14">
            <a:hlinkClick r:id="" action="ppaction://media"/>
            <a:extLst>
              <a:ext uri="{FF2B5EF4-FFF2-40B4-BE49-F238E27FC236}">
                <a16:creationId xmlns:a16="http://schemas.microsoft.com/office/drawing/2014/main" xmlns="" id="{19FEA5CA-CC4D-4833-96DB-0A0D05B178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9710" y="234168"/>
            <a:ext cx="7472581" cy="63896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573C8B-AF04-49B4-9CD7-1B046F2CA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6682" y="2176400"/>
            <a:ext cx="9178636" cy="2505200"/>
          </a:xfrm>
        </p:spPr>
        <p:txBody>
          <a:bodyPr>
            <a:normAutofit/>
          </a:bodyPr>
          <a:lstStyle/>
          <a:p>
            <a:r>
              <a:rPr lang="ru-RU" dirty="0"/>
              <a:t>Кадры </a:t>
            </a:r>
            <a:r>
              <a:rPr lang="ru-RU" dirty="0" err="1"/>
              <a:t>ростова</a:t>
            </a:r>
            <a:r>
              <a:rPr lang="ru-RU" dirty="0"/>
              <a:t>-на-дону в начале 20 века.</a:t>
            </a:r>
            <a:br>
              <a:rPr lang="ru-RU" dirty="0"/>
            </a:br>
            <a:r>
              <a:rPr lang="ru-RU" dirty="0"/>
              <a:t>Старинная германская кинохроника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CDE74D-0C0C-417C-B8A5-F0420604E850}"/>
              </a:ext>
            </a:extLst>
          </p:cNvPr>
          <p:cNvSpPr txBox="1"/>
          <p:nvPr/>
        </p:nvSpPr>
        <p:spPr>
          <a:xfrm>
            <a:off x="7684835" y="6150114"/>
            <a:ext cx="4294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hlinkClick r:id="" action="ppaction://customshow?id=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ВОЗВРАТ К КАРТЕ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1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4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6C0676-1661-44EA-BCC4-CAFF12BE3A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EE788BAF-BF5F-4E3F-BD5C-6CD64B4ED56E}"/>
              </a:ext>
            </a:extLst>
          </p:cNvPr>
          <p:cNvSpPr/>
          <p:nvPr/>
        </p:nvSpPr>
        <p:spPr>
          <a:xfrm rot="20854438">
            <a:off x="4775508" y="854414"/>
            <a:ext cx="945854" cy="54894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09C98F-BF42-42B2-A746-9BD66F175699}"/>
              </a:ext>
            </a:extLst>
          </p:cNvPr>
          <p:cNvSpPr txBox="1"/>
          <p:nvPr/>
        </p:nvSpPr>
        <p:spPr>
          <a:xfrm>
            <a:off x="6300891" y="340270"/>
            <a:ext cx="57680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u="sng" dirty="0">
                <a:solidFill>
                  <a:srgbClr val="FF0000"/>
                </a:solidFill>
              </a:rPr>
              <a:t>Улица</a:t>
            </a:r>
            <a:r>
              <a:rPr lang="ru-RU" sz="6600" u="sng" dirty="0">
                <a:solidFill>
                  <a:srgbClr val="FF0000"/>
                </a:solidFill>
                <a:hlinkClick r:id="rId3" action="ppaction://hlinksldjump"/>
              </a:rPr>
              <a:t> </a:t>
            </a:r>
            <a:r>
              <a:rPr lang="ru-RU" sz="66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Ворошилова</a:t>
            </a:r>
            <a:endParaRPr lang="ru-RU" sz="6600" u="sng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4A8F5F-A687-4401-90D2-C9A1D3639E0E}"/>
              </a:ext>
            </a:extLst>
          </p:cNvPr>
          <p:cNvSpPr txBox="1"/>
          <p:nvPr/>
        </p:nvSpPr>
        <p:spPr>
          <a:xfrm>
            <a:off x="213335" y="524936"/>
            <a:ext cx="3859619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>
                <a:ln/>
                <a:solidFill>
                  <a:schemeClr val="accent3"/>
                </a:solidFill>
              </a:rPr>
              <a:t>Проспект в 1927 году назван в честь </a:t>
            </a:r>
            <a:r>
              <a:rPr lang="ru-RU" b="1" i="1" dirty="0">
                <a:ln/>
                <a:solidFill>
                  <a:schemeClr val="accent3"/>
                </a:solidFill>
              </a:rPr>
              <a:t>Климента Ефремовича Ворошилова</a:t>
            </a:r>
            <a:r>
              <a:rPr lang="ru-RU" b="1" dirty="0">
                <a:ln/>
                <a:solidFill>
                  <a:schemeClr val="accent3"/>
                </a:solidFill>
              </a:rPr>
              <a:t> — советского военачальника, государственного и партийного деятеля.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23F427-BE64-4F70-AE58-F80DDC2A72A1}"/>
              </a:ext>
            </a:extLst>
          </p:cNvPr>
          <p:cNvSpPr txBox="1"/>
          <p:nvPr/>
        </p:nvSpPr>
        <p:spPr>
          <a:xfrm>
            <a:off x="6096000" y="2870973"/>
            <a:ext cx="576808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742950" indent="-742950">
              <a:buFont typeface="Wingdings" panose="05000000000000000000" pitchFamily="2" charset="2"/>
              <a:buChar char="Ø"/>
            </a:pPr>
            <a:r>
              <a:rPr lang="ru-RU" sz="3600" b="1" u="sng" dirty="0">
                <a:ln/>
                <a:solidFill>
                  <a:schemeClr val="accent3"/>
                </a:solidFill>
                <a:hlinkClick r:id="" action="ppaction://customshow?id=1&amp;return=tru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ФОТОГРАФИИ УЛИЦЫ</a:t>
            </a:r>
            <a:endParaRPr lang="ru-RU" sz="3600" b="1" u="sng" dirty="0">
              <a:ln/>
              <a:solidFill>
                <a:schemeClr val="accent3"/>
              </a:solidFill>
            </a:endParaRPr>
          </a:p>
          <a:p>
            <a:pPr marL="742950" indent="-742950">
              <a:buFont typeface="Wingdings" panose="05000000000000000000" pitchFamily="2" charset="2"/>
              <a:buChar char="Ø"/>
            </a:pPr>
            <a:r>
              <a:rPr lang="ru-RU" sz="3600" b="1" u="sng" dirty="0">
                <a:ln/>
                <a:solidFill>
                  <a:schemeClr val="accent3"/>
                </a:solidFill>
                <a:hlinkClick r:id="" action="ppaction://customshow?id=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ИСТОРИЯ УЛИЦЫ</a:t>
            </a:r>
            <a:endParaRPr lang="ru-RU" sz="3600" b="1" u="sng" dirty="0">
              <a:ln/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59038B9-6170-4764-AB82-92E49DAED59E}"/>
              </a:ext>
            </a:extLst>
          </p:cNvPr>
          <p:cNvSpPr txBox="1"/>
          <p:nvPr/>
        </p:nvSpPr>
        <p:spPr>
          <a:xfrm>
            <a:off x="7727827" y="6088936"/>
            <a:ext cx="4677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hlinkClick r:id="" action="ppaction://customshow?id=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УЛИЦА ГОРБАЧЕВА </a:t>
            </a:r>
            <a:r>
              <a:rPr lang="ru-RU" sz="3200" dirty="0">
                <a:solidFill>
                  <a:srgbClr val="C00000"/>
                </a:solidFill>
                <a:sym typeface="Wingdings" panose="05000000000000000000" pitchFamily="2" charset="2"/>
                <a:hlinkClick r:id="" action="ppaction://customshow?id=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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15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6" presetClass="emph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1AA82E-42CC-4945-B037-7E3FD6FB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135" y="136006"/>
            <a:ext cx="3755727" cy="689808"/>
          </a:xfrm>
        </p:spPr>
        <p:txBody>
          <a:bodyPr/>
          <a:lstStyle/>
          <a:p>
            <a:r>
              <a:rPr lang="ru-RU" dirty="0"/>
              <a:t>источники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1FA69C4-6B13-4560-9B43-B000DA57A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84" y="1099322"/>
            <a:ext cx="6007515" cy="4824210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Улица Ворошилова — Яндекс Карты (yandex.ru)</a:t>
            </a:r>
            <a:endParaRPr lang="ru-RU" sz="16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Ворошилов, Климент Ефремович — Википедия (wikipedia.org)</a:t>
            </a:r>
            <a:endParaRPr lang="ru-RU" sz="16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Герой Советского Союза — Википедия (wikipedia.org)</a:t>
            </a:r>
            <a:endParaRPr lang="ru-RU" sz="16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Герой Социалистического Труда — Википедия (wikipedia.org)</a:t>
            </a:r>
            <a:endParaRPr lang="ru-RU" sz="16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Орден Ленина — Википедия (wikipedia.org)</a:t>
            </a:r>
            <a:endParaRPr lang="ru-RU" sz="16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Орден Красного Знамени — Википедия (wikipedia.org)</a:t>
            </a:r>
            <a:endParaRPr lang="ru-RU" sz="16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</a:rPr>
              <a:t>Государственный каталог Музейного фонда Российской Федерации (goskatalog.ru)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Улица Горбачёва — Яндекс Карты (yandex.ru)</a:t>
            </a:r>
            <a:endParaRPr lang="ru-RU" sz="16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Не каждый город может похвастаться, что в нем есть улица имени Горбачева. А вот город </a:t>
            </a:r>
            <a:r>
              <a:rPr lang="ru-RU" sz="16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Ростов</a:t>
            </a:r>
            <a:r>
              <a:rPr lang="ru-RU" sz="1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-на-Дону может | Удивляться разрешено | Дзен (dzen.ru)</a:t>
            </a:r>
            <a:endParaRPr lang="ru-RU" sz="16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  <a:hlinkClick r:id="rId10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МБУК РГЦБС - улица Горбачева (</a:t>
            </a:r>
            <a:r>
              <a:rPr lang="en-US" sz="1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donlib.ru)</a:t>
            </a:r>
            <a:endParaRPr lang="ru-RU" sz="16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C85BF0-F42F-438E-8C3D-43EB1A1FD276}"/>
              </a:ext>
            </a:extLst>
          </p:cNvPr>
          <p:cNvSpPr txBox="1"/>
          <p:nvPr/>
        </p:nvSpPr>
        <p:spPr>
          <a:xfrm>
            <a:off x="6286500" y="1122218"/>
            <a:ext cx="58293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ln>
                  <a:solidFill>
                    <a:schemeClr val="accent3">
                      <a:lumMod val="75000"/>
                    </a:schemeClr>
                  </a:solidFill>
                </a:ln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Мадоян, Гукас Карапетович — Википедия (</a:t>
            </a:r>
            <a:r>
              <a:rPr lang="en-US">
                <a:ln>
                  <a:solidFill>
                    <a:schemeClr val="accent3">
                      <a:lumMod val="75000"/>
                    </a:schemeClr>
                  </a:solidFill>
                </a:ln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wikipedia.org)</a:t>
            </a:r>
            <a:endParaRPr lang="ru-RU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ln>
                  <a:solidFill>
                    <a:schemeClr val="accent3">
                      <a:lumMod val="75000"/>
                    </a:schemeClr>
                  </a:solidFill>
                </a:ln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Улица Мадояна — Яндекс Карты (yandex.ru)</a:t>
            </a:r>
            <a:endParaRPr lang="ru-RU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ln>
                  <a:solidFill>
                    <a:schemeClr val="accent3">
                      <a:lumMod val="75000"/>
                    </a:schemeClr>
                  </a:solidFill>
                </a:ln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Мадоян, Гукас Карапетович — Википедия (</a:t>
            </a:r>
            <a:r>
              <a:rPr lang="en-US">
                <a:ln>
                  <a:solidFill>
                    <a:schemeClr val="accent3">
                      <a:lumMod val="75000"/>
                    </a:schemeClr>
                  </a:solidFill>
                </a:ln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wikipedia.org)</a:t>
            </a:r>
            <a:endParaRPr lang="ru-RU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ln>
                  <a:solidFill>
                    <a:schemeClr val="accent3">
                      <a:lumMod val="75000"/>
                    </a:schemeClr>
                  </a:solidFill>
                </a:ln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Ни шагу назад. Подвиг комбата Мадояна и освобождение Ростова (topwar.ru)</a:t>
            </a:r>
            <a:endParaRPr lang="ru-RU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ln>
                  <a:solidFill>
                    <a:schemeClr val="accent3">
                      <a:lumMod val="75000"/>
                    </a:schemeClr>
                  </a:solidFill>
                </a:ln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Государственный каталог Музейного фонда Российской Федерации (goskatalog.ru)</a:t>
            </a:r>
            <a:endParaRPr lang="ru-RU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ln>
                  <a:solidFill>
                    <a:schemeClr val="accent3">
                      <a:lumMod val="75000"/>
                    </a:schemeClr>
                  </a:solidFill>
                </a:ln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Улица Герасименко — Яндекс Карты (yandex.ru)</a:t>
            </a:r>
            <a:endParaRPr lang="ru-RU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ln>
                  <a:solidFill>
                    <a:schemeClr val="accent3">
                      <a:lumMod val="75000"/>
                    </a:schemeClr>
                  </a:solidFill>
                </a:ln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Улица Герасименко (</a:t>
            </a:r>
            <a:r>
              <a:rPr lang="en-US">
                <a:ln>
                  <a:solidFill>
                    <a:schemeClr val="accent3">
                      <a:lumMod val="75000"/>
                    </a:schemeClr>
                  </a:solidFill>
                </a:ln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rodb-v.ru)</a:t>
            </a:r>
            <a:endParaRPr lang="ru-RU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ln>
                  <a:solidFill>
                    <a:schemeClr val="accent3">
                      <a:lumMod val="75000"/>
                    </a:schemeClr>
                  </a:solidFill>
                </a:ln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Государственный каталог Музейного фонда Российской Федерации (goskatalog.ru)</a:t>
            </a:r>
            <a:endParaRPr lang="en-US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ln>
                  <a:solidFill>
                    <a:schemeClr val="accent3">
                      <a:lumMod val="75000"/>
                    </a:schemeClr>
                  </a:solidFill>
                </a:ln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Герасименко, Василий Филиппович — Википедия (wikipedia.org)</a:t>
            </a:r>
            <a:endParaRPr lang="ru-RU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ln>
                  <a:solidFill>
                    <a:schemeClr val="accent3">
                      <a:lumMod val="75000"/>
                    </a:schemeClr>
                  </a:solidFill>
                </a:ln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Старые названия улиц Ростова переименования улиц Ростова-на-Дону (dspl.ru)</a:t>
            </a:r>
            <a:endParaRPr lang="ru-RU" dirty="0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638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DE8D43B-9E8C-4696-B888-5634673856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3A4E6C3-5533-4E5B-893D-8FBFCA0CC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177" y="453323"/>
            <a:ext cx="4143375" cy="5419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3D09DF-58BB-467B-BFEF-FC079C2C9218}"/>
              </a:ext>
            </a:extLst>
          </p:cNvPr>
          <p:cNvSpPr txBox="1"/>
          <p:nvPr/>
        </p:nvSpPr>
        <p:spPr>
          <a:xfrm>
            <a:off x="5833728" y="574157"/>
            <a:ext cx="5925881" cy="52322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sz="3200" dirty="0"/>
              <a:t>Климент Ефремович Ворошилов</a:t>
            </a:r>
          </a:p>
          <a:p>
            <a:r>
              <a:rPr lang="ru-RU" dirty="0"/>
              <a:t>Родился 4 февраля 1881 года в селе Верхнее </a:t>
            </a:r>
            <a:r>
              <a:rPr lang="ru-RU" dirty="0" err="1"/>
              <a:t>Бахмутского</a:t>
            </a:r>
            <a:r>
              <a:rPr lang="ru-RU" dirty="0"/>
              <a:t> уезда Екатеринославской губернии (</a:t>
            </a:r>
            <a:r>
              <a:rPr lang="ru-RU" u="sng" dirty="0"/>
              <a:t>Российская империя)</a:t>
            </a:r>
          </a:p>
          <a:p>
            <a:r>
              <a:rPr lang="ru-RU" b="1" dirty="0"/>
              <a:t>6 сентября 1942 года </a:t>
            </a:r>
            <a:r>
              <a:rPr lang="ru-RU" dirty="0"/>
              <a:t>он был назначен Главнокомандующим партизанским движением.</a:t>
            </a:r>
          </a:p>
          <a:p>
            <a:r>
              <a:rPr lang="ru-RU" b="1" dirty="0"/>
              <a:t>5 апреля 1943 года </a:t>
            </a:r>
            <a:r>
              <a:rPr lang="ru-RU" dirty="0"/>
              <a:t>постановлением ГКО Ворошилов был назначен председателем Трофейного комитета.</a:t>
            </a:r>
          </a:p>
          <a:p>
            <a:r>
              <a:rPr lang="ru-RU" b="1" dirty="0"/>
              <a:t>В  1943 году </a:t>
            </a:r>
            <a:r>
              <a:rPr lang="ru-RU" dirty="0"/>
              <a:t>К. Е. Ворошилов участвовал в работе Тегеранской конференции. </a:t>
            </a:r>
          </a:p>
          <a:p>
            <a:pPr algn="ctr"/>
            <a:r>
              <a:rPr lang="ru-RU" dirty="0"/>
              <a:t> Дважды </a:t>
            </a:r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linkClick r:id="" action="ppaction://customshow?id=0&amp;return=tru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Герой Советского Союза</a:t>
            </a:r>
            <a:r>
              <a:rPr lang="ru-RU" dirty="0">
                <a:hlinkClick r:id="" action="ppaction://customshow?id=0&amp;return=tru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 </a:t>
            </a:r>
            <a:endParaRPr lang="ru-RU" dirty="0"/>
          </a:p>
          <a:p>
            <a:pPr algn="ctr"/>
            <a:r>
              <a:rPr lang="ru-RU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linkClick r:id="" action="ppaction://customshow?id=0&amp;return=tru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Герой Социалистического Труда</a:t>
            </a:r>
            <a:endParaRPr lang="ru-RU" b="1" u="sng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ru-RU" dirty="0"/>
              <a:t>Восемь </a:t>
            </a:r>
            <a:r>
              <a:rPr lang="ru-RU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linkClick r:id="" action="ppaction://customshow?id=0&amp;return=tru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орденов Ленина</a:t>
            </a:r>
            <a:endParaRPr lang="ru-RU" b="1" u="sng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ru-RU" dirty="0"/>
              <a:t>Шесть </a:t>
            </a:r>
            <a:r>
              <a:rPr lang="ru-RU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linkClick r:id="" action="ppaction://customshow?id=0&amp;return=tru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орденов Красного Знамени</a:t>
            </a:r>
            <a:endParaRPr lang="ru-RU" b="1" u="sng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ru-RU" sz="1100" b="1" dirty="0"/>
              <a:t>(и другие)</a:t>
            </a:r>
          </a:p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A56F15-BBD0-4B62-9193-12246CA8BD6D}"/>
              </a:ext>
            </a:extLst>
          </p:cNvPr>
          <p:cNvSpPr txBox="1"/>
          <p:nvPr/>
        </p:nvSpPr>
        <p:spPr>
          <a:xfrm>
            <a:off x="207390" y="6081511"/>
            <a:ext cx="743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  <a:hlinkClick r:id="" action="ppaction://customshow?id=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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6735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501BDB2-ACB8-4E86-B2F9-AC37EB4333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99996F-D1E0-4DE9-AC0D-76A37BF356C0}"/>
              </a:ext>
            </a:extLst>
          </p:cNvPr>
          <p:cNvSpPr txBox="1"/>
          <p:nvPr/>
        </p:nvSpPr>
        <p:spPr>
          <a:xfrm>
            <a:off x="200841" y="212186"/>
            <a:ext cx="376738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</a:rPr>
              <a:t>Герой Советского Союза — высшая степень отличия в </a:t>
            </a:r>
            <a:r>
              <a:rPr lang="ru-RU" sz="1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hlinkClick r:id="rId3" tooltip="Союз Советских Социалистических Республик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СССР</a:t>
            </a:r>
            <a:r>
              <a:rPr lang="ru-RU" sz="1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</a:rPr>
              <a:t>, которой удостаивали за совершение подвига или выдающиеся заслуги во время боевых действий, а также и в мирное время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826C275-5B62-4256-9BB2-3982759B85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11" y="1605973"/>
            <a:ext cx="979365" cy="1881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ECACD59-F79F-4205-8A09-4552EE00F132}"/>
              </a:ext>
            </a:extLst>
          </p:cNvPr>
          <p:cNvSpPr txBox="1"/>
          <p:nvPr/>
        </p:nvSpPr>
        <p:spPr>
          <a:xfrm>
            <a:off x="6096000" y="462352"/>
            <a:ext cx="425554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</a:rPr>
              <a:t>Герой Социалистического Труда — государственная награда в СССР, высшая степень отличия за труд с 1938 по 1991 год</a:t>
            </a:r>
            <a:r>
              <a:rPr lang="ru-RU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1A359FF-5AEA-41AF-A506-6B3D00E64B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3" b="99112" l="7979" r="95213">
                        <a14:foregroundMark x1="62234" y1="76036" x2="51596" y2="67160"/>
                        <a14:foregroundMark x1="48404" y1="63905" x2="43085" y2="79290"/>
                        <a14:foregroundMark x1="43085" y1="79290" x2="43617" y2="63905"/>
                        <a14:foregroundMark x1="43617" y1="63905" x2="41489" y2="63609"/>
                        <a14:foregroundMark x1="14475" y1="68512" x2="14170" y2="68490"/>
                        <a14:foregroundMark x1="45213" y1="70710" x2="19926" y2="68901"/>
                        <a14:foregroundMark x1="21818" y1="71074" x2="42553" y2="74556"/>
                        <a14:foregroundMark x1="42553" y1="74556" x2="65957" y2="83728"/>
                        <a14:foregroundMark x1="65957" y1="83728" x2="52660" y2="83432"/>
                        <a14:foregroundMark x1="48404" y1="84320" x2="28723" y2="95266"/>
                        <a14:foregroundMark x1="28723" y1="95266" x2="28723" y2="95266"/>
                        <a14:foregroundMark x1="27660" y1="13314" x2="26596" y2="8580"/>
                        <a14:foregroundMark x1="37234" y1="4142" x2="37234" y2="4142"/>
                        <a14:foregroundMark x1="40426" y1="2367" x2="24468" y2="2367"/>
                        <a14:foregroundMark x1="78737" y1="4819" x2="82979" y2="5325"/>
                        <a14:foregroundMark x1="65957" y1="74260" x2="70213" y2="77219"/>
                        <a14:foregroundMark x1="71277" y1="74260" x2="54255" y2="75148"/>
                        <a14:foregroundMark x1="64894" y1="73964" x2="89894" y2="68047"/>
                        <a14:foregroundMark x1="89894" y1="68047" x2="95213" y2="68639"/>
                        <a14:foregroundMark x1="78210" y1="97041" x2="78416" y2="97226"/>
                        <a14:foregroundMark x1="71277" y1="90828" x2="76181" y2="95223"/>
                        <a14:foregroundMark x1="19681" y1="70118" x2="7979" y2="69231"/>
                        <a14:foregroundMark x1="18617" y1="70710" x2="20745" y2="70710"/>
                        <a14:foregroundMark x1="18085" y1="69822" x2="22340" y2="69822"/>
                        <a14:foregroundMark x1="17553" y1="68935" x2="20745" y2="69527"/>
                        <a14:foregroundMark x1="78713" y1="4840" x2="86170" y2="6805"/>
                        <a14:foregroundMark x1="84574" y1="5621" x2="78942" y2="4642"/>
                        <a14:foregroundMark x1="40426" y1="2663" x2="82447" y2="4438"/>
                        <a14:foregroundMark x1="57447" y1="2959" x2="81383" y2="4142"/>
                        <a14:backgroundMark x1="76596" y1="98817" x2="81915" y2="98817"/>
                        <a14:backgroundMark x1="73936" y1="96450" x2="77128" y2="97633"/>
                        <a14:backgroundMark x1="5206" y1="66599" x2="4787" y2="66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5825" y="1292918"/>
            <a:ext cx="1086024" cy="19525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F935E7-0A6F-4AC1-9E88-717D93F0A71C}"/>
              </a:ext>
            </a:extLst>
          </p:cNvPr>
          <p:cNvSpPr txBox="1"/>
          <p:nvPr/>
        </p:nvSpPr>
        <p:spPr>
          <a:xfrm>
            <a:off x="2074672" y="2087033"/>
            <a:ext cx="4255547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Орден Ленина — высшая государственная награда Союза Советских Социалистических Республик, учреждённая постановлением Президиума ЦИК СССР от 6 апреля </a:t>
            </a:r>
            <a:r>
              <a:rPr lang="ru-RU" sz="1600" b="1" u="sng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1930 года</a:t>
            </a:r>
            <a:r>
              <a:rPr lang="ru-RU" sz="1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D8CA37B-E805-40F0-883A-2D3292B8990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392" y="3194591"/>
            <a:ext cx="916106" cy="18246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3A25C05-2F72-4FED-AE9A-52157A0A1858}"/>
              </a:ext>
            </a:extLst>
          </p:cNvPr>
          <p:cNvSpPr txBox="1"/>
          <p:nvPr/>
        </p:nvSpPr>
        <p:spPr>
          <a:xfrm>
            <a:off x="10138338" y="3837041"/>
            <a:ext cx="1086024" cy="9402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F8DFDA-988E-43DA-AC0E-C5A577CF3532}"/>
              </a:ext>
            </a:extLst>
          </p:cNvPr>
          <p:cNvSpPr txBox="1"/>
          <p:nvPr/>
        </p:nvSpPr>
        <p:spPr>
          <a:xfrm>
            <a:off x="5934524" y="3618864"/>
            <a:ext cx="4322200" cy="28007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</a:rPr>
              <a:t>Орден Красного Знамени (орден «Красное знамя») — один из высших орденов СССР. Первый советский орден. Был учреждён для награждения за особую храбрость, самоотверженность и мужество, проявленные при защите социалистического отечества. Орденом Красного Знамени также награждались войсковые части, военные корабли, государственные и общественные организации.</a:t>
            </a:r>
            <a:r>
              <a:rPr lang="ru-RU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endParaRPr lang="ru-RU" sz="1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3484AB9-38C5-41E9-B3AF-7CBB06915C5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100" y="4282572"/>
            <a:ext cx="934012" cy="176945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E2029A8-80E3-42A4-8691-2EF51ECC0452}"/>
              </a:ext>
            </a:extLst>
          </p:cNvPr>
          <p:cNvSpPr/>
          <p:nvPr/>
        </p:nvSpPr>
        <p:spPr>
          <a:xfrm>
            <a:off x="10192215" y="3865417"/>
            <a:ext cx="219634" cy="88322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D7C3D75-DC63-4E03-B329-0B054897BDF3}"/>
              </a:ext>
            </a:extLst>
          </p:cNvPr>
          <p:cNvSpPr txBox="1"/>
          <p:nvPr/>
        </p:nvSpPr>
        <p:spPr>
          <a:xfrm>
            <a:off x="251265" y="6127243"/>
            <a:ext cx="1192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sym typeface="Wingdings" panose="05000000000000000000" pitchFamily="2" charset="2"/>
                <a:hlinkClick r:id="" action="ppaction://customshow?id=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</a:t>
            </a:r>
            <a:endParaRPr lang="ru-RU" sz="3200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7797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5E16CB-1A28-411C-9260-F7B560A6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367894"/>
            <a:ext cx="4486656" cy="1141497"/>
          </a:xfrm>
        </p:spPr>
        <p:txBody>
          <a:bodyPr/>
          <a:lstStyle/>
          <a:p>
            <a:r>
              <a:rPr lang="ru-RU" dirty="0"/>
              <a:t>История улицы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74F62A-366D-4EA5-81C6-A81420726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302" y="1593130"/>
            <a:ext cx="4990158" cy="4896976"/>
          </a:xfrm>
        </p:spPr>
        <p:txBody>
          <a:bodyPr>
            <a:normAutofit lnSpcReduction="10000"/>
          </a:bodyPr>
          <a:lstStyle/>
          <a:p>
            <a:r>
              <a:rPr lang="ru-RU" sz="18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Первоначальное название проспекта - Большой. В 1912 г., после убийства в Киеве реформатора П.А. Столыпина, согласно царскому указу, проспект стал именоваться Большой Столыпинский. Сразу после революции проспект переименовали. Он стал снова Большим проспектом с 1917 до 1924 года. В 1927 </a:t>
            </a:r>
            <a:r>
              <a:rPr lang="ru-RU" sz="18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г.был</a:t>
            </a:r>
            <a:r>
              <a:rPr lang="ru-RU" sz="18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переименован в честь советского государственного, партийного и военного деятеля, одного из руководителей Первой конной армии, К.Е. Ворошилова. В 1957 году, когда Ворошилов был отстранен от всех своих должностей, было принято решение переименовать проспект и он стал носить имя основоположника научного коммунизма – Карла Маркса. По какой причине в 1970 году проспект опять стал носить имя Ворошилова, неизвестно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3ED35E-D275-443D-98C7-0B886B0A6B99}"/>
              </a:ext>
            </a:extLst>
          </p:cNvPr>
          <p:cNvSpPr txBox="1"/>
          <p:nvPr/>
        </p:nvSpPr>
        <p:spPr>
          <a:xfrm>
            <a:off x="186295" y="6166940"/>
            <a:ext cx="1051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  <a:hlinkClick r:id="" action="ppaction://customshow?id=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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318053C2-8CC3-40CF-87E4-800D9BE70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67894"/>
            <a:ext cx="5730910" cy="6154049"/>
          </a:xfrm>
        </p:spPr>
      </p:pic>
    </p:spTree>
    <p:extLst>
      <p:ext uri="{BB962C8B-B14F-4D97-AF65-F5344CB8AC3E}">
        <p14:creationId xmlns:p14="http://schemas.microsoft.com/office/powerpoint/2010/main" val="405581802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0F2ABF-88DB-468D-8F91-C71AE86542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E82F3A-478A-4592-B564-B135409653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74062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2CFD9A-B542-4416-B041-9DEB83A9C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740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917800-FD71-43AB-A417-5F4DB5EB0B72}"/>
              </a:ext>
            </a:extLst>
          </p:cNvPr>
          <p:cNvSpPr txBox="1"/>
          <p:nvPr/>
        </p:nvSpPr>
        <p:spPr>
          <a:xfrm>
            <a:off x="3648172" y="3075056"/>
            <a:ext cx="6777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linkClick r:id="" action="ppaction://customshow?id=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ВОЗВРАТ К КАРТЕ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6833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8D5F99E-4643-42E0-A48D-FC14013835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0B04E0-1779-41EA-A4DD-8813003A6BF4}"/>
              </a:ext>
            </a:extLst>
          </p:cNvPr>
          <p:cNvSpPr txBox="1"/>
          <p:nvPr/>
        </p:nvSpPr>
        <p:spPr>
          <a:xfrm>
            <a:off x="4370343" y="183689"/>
            <a:ext cx="4529689" cy="16004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1400" b="1" dirty="0">
                <a:ln/>
                <a:solidFill>
                  <a:schemeClr val="accent3"/>
                </a:solidFill>
              </a:rPr>
              <a:t>Улица Горбачева расположена в Железнодорожном районе города </a:t>
            </a:r>
            <a:r>
              <a:rPr lang="ru-RU" sz="1400" b="1" dirty="0" err="1">
                <a:ln/>
                <a:solidFill>
                  <a:schemeClr val="accent3"/>
                </a:solidFill>
              </a:rPr>
              <a:t>Ростова</a:t>
            </a:r>
            <a:r>
              <a:rPr lang="ru-RU" sz="1400" b="1" dirty="0">
                <a:ln/>
                <a:solidFill>
                  <a:schemeClr val="accent3"/>
                </a:solidFill>
              </a:rPr>
              <a:t>-на-Дону, между улицами Коминтерна и Петрашевского. Названа она в честь командира отделения первого батальона Ростовского полка народного ополчения </a:t>
            </a:r>
            <a:r>
              <a:rPr lang="ru-RU" sz="1400" b="1" i="1" dirty="0">
                <a:ln/>
                <a:solidFill>
                  <a:schemeClr val="accent3"/>
                </a:solidFill>
              </a:rPr>
              <a:t>Михаила Матвеевича Горбачева</a:t>
            </a:r>
            <a:r>
              <a:rPr lang="ru-RU" sz="1400" b="1" dirty="0">
                <a:ln/>
                <a:solidFill>
                  <a:schemeClr val="accent3"/>
                </a:solidFill>
              </a:rPr>
              <a:t>, погибшего в бою за освобождение нашего города от фашистов в ноябре 1941 года.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E78A2F39-ECFC-4226-BBC6-9B551BADD663}"/>
              </a:ext>
            </a:extLst>
          </p:cNvPr>
          <p:cNvSpPr/>
          <p:nvPr/>
        </p:nvSpPr>
        <p:spPr>
          <a:xfrm rot="20105616">
            <a:off x="-504508" y="3007664"/>
            <a:ext cx="12526286" cy="9023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353E36-1047-455D-9F7D-83D34D06AF04}"/>
              </a:ext>
            </a:extLst>
          </p:cNvPr>
          <p:cNvSpPr txBox="1"/>
          <p:nvPr/>
        </p:nvSpPr>
        <p:spPr>
          <a:xfrm>
            <a:off x="562708" y="411982"/>
            <a:ext cx="4843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u="sng" dirty="0">
                <a:solidFill>
                  <a:srgbClr val="FF0000"/>
                </a:solidFill>
              </a:rPr>
              <a:t>Улица </a:t>
            </a:r>
            <a:r>
              <a:rPr lang="ru-RU" sz="6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customshow?id=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Горбачева</a:t>
            </a:r>
            <a:endParaRPr lang="ru-RU" sz="60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83A970-ADB8-4311-B03C-493C976EE76B}"/>
              </a:ext>
            </a:extLst>
          </p:cNvPr>
          <p:cNvSpPr txBox="1"/>
          <p:nvPr/>
        </p:nvSpPr>
        <p:spPr>
          <a:xfrm>
            <a:off x="6635188" y="4184665"/>
            <a:ext cx="464233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b="1" dirty="0">
                <a:ln/>
                <a:solidFill>
                  <a:schemeClr val="accent3"/>
                </a:solidFill>
                <a:hlinkClick r:id="" action="ppaction://customshow?id=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Фотографии улицы</a:t>
            </a:r>
            <a:endParaRPr lang="ru-RU" sz="3600" b="1" dirty="0">
              <a:ln/>
              <a:solidFill>
                <a:schemeClr val="accent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b="1" dirty="0">
                <a:ln/>
                <a:solidFill>
                  <a:schemeClr val="accent3"/>
                </a:solidFill>
                <a:hlinkClick r:id="" action="ppaction://customshow?id=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История улицы</a:t>
            </a:r>
            <a:endParaRPr lang="ru-RU" sz="3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AB7CFF-56AA-4360-AD15-90FE402AA036}"/>
              </a:ext>
            </a:extLst>
          </p:cNvPr>
          <p:cNvSpPr txBox="1"/>
          <p:nvPr/>
        </p:nvSpPr>
        <p:spPr>
          <a:xfrm>
            <a:off x="8124774" y="6122853"/>
            <a:ext cx="523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hlinkClick r:id="" action="ppaction://customshow?id=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Улица </a:t>
            </a:r>
            <a:r>
              <a:rPr lang="ru-RU" sz="3600" dirty="0" err="1">
                <a:solidFill>
                  <a:srgbClr val="C00000"/>
                </a:solidFill>
                <a:hlinkClick r:id="" action="ppaction://customshow?id=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Мадояна</a:t>
            </a:r>
            <a:r>
              <a:rPr lang="ru-RU" sz="3600" dirty="0">
                <a:solidFill>
                  <a:srgbClr val="C00000"/>
                </a:solidFill>
                <a:hlinkClick r:id="" action="ppaction://customshow?id=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ru-RU" sz="3600" dirty="0">
                <a:solidFill>
                  <a:srgbClr val="C00000"/>
                </a:solidFill>
                <a:sym typeface="Wingdings" panose="05000000000000000000" pitchFamily="2" charset="2"/>
                <a:hlinkClick r:id="" action="ppaction://customshow?id=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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3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50"/>
                            </p:stCondLst>
                            <p:childTnLst>
                              <p:par>
                                <p:cTn id="18" presetID="36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1B53D1D-8E67-405D-8B54-D5875B4DC8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21E63DD-1AF8-403F-BEFF-31BA6C0CBF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531" y="704868"/>
            <a:ext cx="4242640" cy="54482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4213D9-5465-4647-983A-263563ECD5D3}"/>
              </a:ext>
            </a:extLst>
          </p:cNvPr>
          <p:cNvSpPr txBox="1"/>
          <p:nvPr/>
        </p:nvSpPr>
        <p:spPr>
          <a:xfrm>
            <a:off x="5733702" y="335844"/>
            <a:ext cx="5977652" cy="61863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/>
              <a:t>Горбачев Михаил Матвеевич (1905-1941) - коман­дир отделения первого батальона Ростовского полка народного ополчения.</a:t>
            </a:r>
            <a:r>
              <a:rPr lang="ru-RU" b="1" dirty="0"/>
              <a:t> </a:t>
            </a:r>
          </a:p>
          <a:p>
            <a:r>
              <a:rPr lang="ru-RU" sz="2000" dirty="0"/>
              <a:t> Когда на Дон при­шла Великая Отечественная война, Горбачёв доб­ровольно вступил в народное ополчение. Батальон Ростовского стрелкового полка народного ополче­ния под командованием Михаила Горбачева в нояб­ре 1941 года, форсировав Дон в районе </a:t>
            </a:r>
            <a:r>
              <a:rPr lang="ru-RU" sz="2000" dirty="0" err="1"/>
              <a:t>цементно­шиферного</a:t>
            </a:r>
            <a:r>
              <a:rPr lang="ru-RU" sz="2000" dirty="0"/>
              <a:t> завода, устремился в атаку.</a:t>
            </a:r>
          </a:p>
          <a:p>
            <a:r>
              <a:rPr lang="ru-RU" sz="2000" dirty="0"/>
              <a:t>Укрепившись на высоком правом берегу Дона, фашисты открыли по ополченцам пулемётный и миномётный огонь. Командир отделения с группой бойцов вызвался уничтожить боевую точку врага, которая меша­ла продвижению. Он подполз к вражеской огневой точке и гранатой унич­тожил фашистского пулемётчика. Ценой своей жизни Горбачёв открыл путь товарищам к городу.</a:t>
            </a:r>
          </a:p>
          <a:p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475351-1B34-4B02-A36C-38DCB68BB45D}"/>
              </a:ext>
            </a:extLst>
          </p:cNvPr>
          <p:cNvSpPr txBox="1"/>
          <p:nvPr/>
        </p:nvSpPr>
        <p:spPr>
          <a:xfrm>
            <a:off x="0" y="6273225"/>
            <a:ext cx="1184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  <a:hlinkClick r:id="" action="ppaction://customshow?id=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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9339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D0C776-0837-4E0D-ADDB-2DC37C28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321244"/>
            <a:ext cx="4486656" cy="1141497"/>
          </a:xfrm>
        </p:spPr>
        <p:txBody>
          <a:bodyPr/>
          <a:lstStyle/>
          <a:p>
            <a:r>
              <a:rPr lang="ru-RU" dirty="0"/>
              <a:t>История улицы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AFEE452D-7E10-4DE0-A889-662953308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32885"/>
            <a:ext cx="5340579" cy="559222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B218F63-9BAA-4A1D-8BEA-C808C0668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3548" y="1946032"/>
            <a:ext cx="5638800" cy="40092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. Улица Горбачева расположена в Железно­дорожном районе, между улицами Коминтер­на и Петрашевского, параллельно улицам Во­лодарского и Курортной. Названа в честь ко­мандира отделения первого батальона Ростовского полка народного ополчения Михаила Матвеевича Горбачева, погибшего в бою за освобождение нашего города от гитлеровцев в ноябре 1941 года</a:t>
            </a:r>
          </a:p>
          <a:p>
            <a:r>
              <a:rPr lang="ru-RU" sz="2000" dirty="0">
                <a:solidFill>
                  <a:schemeClr val="tx1"/>
                </a:solidFill>
              </a:rPr>
              <a:t>Ранее улица имела название «Дорожная» скорее всего из за длинны улицы около полутора километра.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652EC0-11DF-4E77-A2BA-D77F697529FF}"/>
              </a:ext>
            </a:extLst>
          </p:cNvPr>
          <p:cNvSpPr txBox="1"/>
          <p:nvPr/>
        </p:nvSpPr>
        <p:spPr>
          <a:xfrm>
            <a:off x="386862" y="6225114"/>
            <a:ext cx="1101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  <a:hlinkClick r:id="" action="ppaction://customshow?id=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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0780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446</TotalTime>
  <Words>454</Words>
  <Application>Microsoft Office PowerPoint</Application>
  <PresentationFormat>Произвольный</PresentationFormat>
  <Paragraphs>104</Paragraphs>
  <Slides>20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  <vt:variant>
        <vt:lpstr>Произвольные показы</vt:lpstr>
      </vt:variant>
      <vt:variant>
        <vt:i4>20</vt:i4>
      </vt:variant>
    </vt:vector>
  </HeadingPairs>
  <TitlesOfParts>
    <vt:vector size="41" baseType="lpstr">
      <vt:lpstr>Посылка</vt:lpstr>
      <vt:lpstr>Их именами названы улицы города ростова-на-дону</vt:lpstr>
      <vt:lpstr>Презентация PowerPoint</vt:lpstr>
      <vt:lpstr>Презентация PowerPoint</vt:lpstr>
      <vt:lpstr>Презентация PowerPoint</vt:lpstr>
      <vt:lpstr>История улицы</vt:lpstr>
      <vt:lpstr>Презентация PowerPoint</vt:lpstr>
      <vt:lpstr>Презентация PowerPoint</vt:lpstr>
      <vt:lpstr>Презентация PowerPoint</vt:lpstr>
      <vt:lpstr>История улицы</vt:lpstr>
      <vt:lpstr>Презентация PowerPoint</vt:lpstr>
      <vt:lpstr>Презентация PowerPoint</vt:lpstr>
      <vt:lpstr>Презентация PowerPoint</vt:lpstr>
      <vt:lpstr>История улицы</vt:lpstr>
      <vt:lpstr>Презентация PowerPoint</vt:lpstr>
      <vt:lpstr>Презентация PowerPoint</vt:lpstr>
      <vt:lpstr>Презентация PowerPoint</vt:lpstr>
      <vt:lpstr>История улицы</vt:lpstr>
      <vt:lpstr>Презентация PowerPoint</vt:lpstr>
      <vt:lpstr>Кадры ростова-на-дону в начале 20 века. Старинная германская кинохроника</vt:lpstr>
      <vt:lpstr>источники</vt:lpstr>
      <vt:lpstr>Произвольный показ 1</vt:lpstr>
      <vt:lpstr>Произвольный показ 2</vt:lpstr>
      <vt:lpstr>Произвольный показ 3</vt:lpstr>
      <vt:lpstr>Произвольный показ 4</vt:lpstr>
      <vt:lpstr>Произвольный показ 5</vt:lpstr>
      <vt:lpstr>Произвольный показ 6</vt:lpstr>
      <vt:lpstr>Произвольный показ 7</vt:lpstr>
      <vt:lpstr>Произвольный показ 8</vt:lpstr>
      <vt:lpstr>Произвольный показ 10</vt:lpstr>
      <vt:lpstr>Произвольный показ 9</vt:lpstr>
      <vt:lpstr>Произвольный показ 11</vt:lpstr>
      <vt:lpstr>Произвольный показ 12</vt:lpstr>
      <vt:lpstr>Произвольный показ 13</vt:lpstr>
      <vt:lpstr>Произвольный показ 14</vt:lpstr>
      <vt:lpstr>Произвольный показ 15</vt:lpstr>
      <vt:lpstr>Произвольный показ 16</vt:lpstr>
      <vt:lpstr>Произвольный показ 17</vt:lpstr>
      <vt:lpstr>Произвольный показ 18</vt:lpstr>
      <vt:lpstr>Произвольный показ 19</vt:lpstr>
      <vt:lpstr>Произвольный показ 20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Их именами названы улицы города ростова-на-дону</dc:title>
  <dc:creator>azumcat</dc:creator>
  <cp:lastModifiedBy>Пользователь Windows</cp:lastModifiedBy>
  <cp:revision>42</cp:revision>
  <dcterms:created xsi:type="dcterms:W3CDTF">2023-02-03T16:02:22Z</dcterms:created>
  <dcterms:modified xsi:type="dcterms:W3CDTF">2023-02-10T06:51:31Z</dcterms:modified>
</cp:coreProperties>
</file>