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2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1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5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31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3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36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7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3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42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3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4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5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4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5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5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20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21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6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6CB7-8666-41FB-9B5B-08717FAE81C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6D19-643E-4C68-8532-02D6F898BC52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-1421659" y="1014516"/>
            <a:ext cx="8705711" cy="1400836"/>
          </a:xfrm>
        </p:spPr>
        <p:txBody>
          <a:bodyPr>
            <a:normAutofit fontScale="90000"/>
          </a:bodyPr>
          <a:p>
            <a:r>
              <a:rPr dirty="0" lang="ru-RU"/>
              <a:t>Подвиг комбата </a:t>
            </a:r>
            <a:br>
              <a:rPr dirty="0" lang="en-US"/>
            </a:br>
            <a:r>
              <a:rPr dirty="0" lang="ru-RU" err="1"/>
              <a:t>Мадояна</a:t>
            </a:r>
            <a:endParaRPr dirty="0" lang="ru-RU"/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254138" y="3429000"/>
            <a:ext cx="9144793" cy="1658256"/>
          </a:xfrm>
          <a:prstGeom prst="rect"/>
        </p:spPr>
      </p:pic>
      <p:pic>
        <p:nvPicPr>
          <p:cNvPr id="209715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90389" y="2112608"/>
            <a:ext cx="3197062" cy="4577257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587" name="Прямоугольник 6"/>
          <p:cNvSpPr/>
          <p:nvPr/>
        </p:nvSpPr>
        <p:spPr>
          <a:xfrm>
            <a:off x="142389" y="5531624"/>
            <a:ext cx="6096000" cy="1158240"/>
          </a:xfrm>
          <a:prstGeom prst="rect"/>
        </p:spPr>
        <p:txBody>
          <a:bodyPr>
            <a:spAutoFit/>
          </a:bodyPr>
          <a:p>
            <a:r>
              <a:rPr dirty="0" lang="ru-RU"/>
              <a:t>Золотова В.</a:t>
            </a:r>
          </a:p>
          <a:p>
            <a:r>
              <a:rPr dirty="0" lang="ru-RU" err="1"/>
              <a:t>Бобуа</a:t>
            </a:r>
            <a:r>
              <a:rPr dirty="0" lang="ru-RU"/>
              <a:t> А.</a:t>
            </a:r>
          </a:p>
          <a:p>
            <a:r>
              <a:rPr altLang="en-US" dirty="0" lang="ru-RU"/>
              <a:t>Р</a:t>
            </a:r>
            <a:r>
              <a:rPr altLang="en-US" dirty="0" lang="ru-RU"/>
              <a:t>ы</a:t>
            </a:r>
            <a:r>
              <a:rPr altLang="en-US" dirty="0" lang="ru-RU"/>
              <a:t>б</a:t>
            </a:r>
            <a:r>
              <a:rPr altLang="en-US" dirty="0" lang="ru-RU"/>
              <a:t>а</a:t>
            </a:r>
            <a:r>
              <a:rPr altLang="en-US" dirty="0" lang="ru-RU"/>
              <a:t>л</a:t>
            </a:r>
            <a:r>
              <a:rPr altLang="en-US" dirty="0" lang="ru-RU"/>
              <a:t>ь</a:t>
            </a:r>
            <a:r>
              <a:rPr altLang="en-US" dirty="0" lang="ru-RU"/>
              <a:t>ченко</a:t>
            </a:r>
            <a:r>
              <a:rPr altLang="en-US" dirty="0" lang="en-US"/>
              <a:t>.</a:t>
            </a:r>
            <a:r>
              <a:rPr altLang="en-US" dirty="0" lang="ru-RU"/>
              <a:t>А</a:t>
            </a:r>
            <a:endParaRPr altLang="en-US" lang="zh-CN"/>
          </a:p>
          <a:p>
            <a:r>
              <a:rPr dirty="0" lang="ru-RU"/>
              <a:t>5 «А» класс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>
            <a:spLocks noGrp="1"/>
          </p:cNvSpPr>
          <p:nvPr>
            <p:ph type="ctrTitle"/>
          </p:nvPr>
        </p:nvSpPr>
        <p:spPr>
          <a:xfrm>
            <a:off x="327280" y="1550103"/>
            <a:ext cx="9608305" cy="2387600"/>
          </a:xfrm>
        </p:spPr>
        <p:txBody>
          <a:bodyPr/>
          <a:p>
            <a:r>
              <a:rPr altLang="en-US" lang="ru-RU"/>
              <a:t>С</a:t>
            </a:r>
            <a:r>
              <a:rPr altLang="en-US" lang="ru-RU"/>
              <a:t>п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и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а</a:t>
            </a:r>
            <a:r>
              <a:rPr altLang="en-US" lang="ru-RU"/>
              <a:t>ние</a:t>
            </a:r>
            <a:r>
              <a:rPr altLang="en-US" lang="en-US"/>
              <a:t>!</a:t>
            </a:r>
            <a:r>
              <a:rPr altLang="en-US" lang="en-US"/>
              <a:t>!</a:t>
            </a:r>
            <a:r>
              <a:rPr altLang="en-US" lang="en-US"/>
              <a:t>!</a:t>
            </a:r>
            <a:endParaRPr lang="ru-RU"/>
          </a:p>
        </p:txBody>
      </p:sp>
      <p:sp>
        <p:nvSpPr>
          <p:cNvPr id="1048666" name=""/>
          <p:cNvSpPr/>
          <p:nvPr/>
        </p:nvSpPr>
        <p:spPr>
          <a:xfrm>
            <a:off x="9548665" y="2412648"/>
            <a:ext cx="2032705" cy="2032705"/>
          </a:xfrm>
          <a:prstGeom prst="star5"/>
          <a:solidFill>
            <a:srgbClr val="E1793C"/>
          </a:solidFill>
        </p:spPr>
        <p:txBody>
          <a:bodyPr anchor="ctr"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Прямоугольник 3"/>
          <p:cNvSpPr/>
          <p:nvPr/>
        </p:nvSpPr>
        <p:spPr>
          <a:xfrm>
            <a:off x="131263" y="98966"/>
            <a:ext cx="6282885" cy="5958840"/>
          </a:xfrm>
          <a:prstGeom prst="rect"/>
        </p:spPr>
        <p:txBody>
          <a:bodyPr wrap="square">
            <a:spAutoFit/>
          </a:bodyPr>
          <a:p>
            <a:r>
              <a:rPr dirty="0" sz="2800" lang="ru-RU" err="1"/>
              <a:t>Мадоян</a:t>
            </a:r>
            <a:r>
              <a:rPr dirty="0" sz="2800" lang="ru-RU"/>
              <a:t> </a:t>
            </a:r>
            <a:r>
              <a:rPr dirty="0" sz="2800" lang="ru-RU" err="1"/>
              <a:t>Гукас</a:t>
            </a:r>
            <a:r>
              <a:rPr dirty="0" sz="2800" lang="ru-RU"/>
              <a:t> </a:t>
            </a:r>
            <a:r>
              <a:rPr dirty="0" sz="2800" lang="ru-RU" err="1"/>
              <a:t>Карапетович</a:t>
            </a:r>
            <a:r>
              <a:rPr dirty="0" sz="2800" lang="ru-RU"/>
              <a:t> - Герой Советского Союза, командир батальона 159-й стрелковой бригады 28-й армии Южного фронта, старший лейтенант. Родился 15 января 1906 года в селении </a:t>
            </a:r>
            <a:r>
              <a:rPr dirty="0" sz="2800" lang="ru-RU" err="1"/>
              <a:t>Керс</a:t>
            </a:r>
            <a:r>
              <a:rPr dirty="0" sz="2800" lang="ru-RU"/>
              <a:t> Карской области в крестьянской семье. Служил в Красной Армии, участвовал в Гражданской войне. В 1924 году окончил пехотную школу, а в 1940 году - курсы «Выстрел». Участник Великой Отечественной войны с июня 1941 года.</a:t>
            </a:r>
          </a:p>
        </p:txBody>
      </p:sp>
      <p:pic>
        <p:nvPicPr>
          <p:cNvPr id="2097154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14962" y="0"/>
            <a:ext cx="4725166" cy="630022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Прямоугольник 3"/>
          <p:cNvSpPr/>
          <p:nvPr/>
        </p:nvSpPr>
        <p:spPr>
          <a:xfrm>
            <a:off x="440514" y="126816"/>
            <a:ext cx="11560151" cy="151384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2400" lang="ru-RU"/>
              <a:t>В годы Великой Отечественной совершались такие подвиги, которые в мирное время кажутся невероятными. Один из них — шестидневная оборона ростовского вокзала и паровозоремонтного завода небольшой группой бойцов.</a:t>
            </a:r>
          </a:p>
        </p:txBody>
      </p:sp>
      <p:pic>
        <p:nvPicPr>
          <p:cNvPr id="2097155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89195" y="1436605"/>
            <a:ext cx="6438352" cy="5050963"/>
          </a:xfrm>
          <a:prstGeom prst="rect"/>
        </p:spPr>
      </p:pic>
      <p:sp>
        <p:nvSpPr>
          <p:cNvPr id="1048595" name="Прямоугольник 6"/>
          <p:cNvSpPr/>
          <p:nvPr/>
        </p:nvSpPr>
        <p:spPr>
          <a:xfrm>
            <a:off x="512504" y="5372933"/>
            <a:ext cx="2203998" cy="1158239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Разрушенные железнодорожные мосты через Дон.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04912" y="1795427"/>
            <a:ext cx="7365539" cy="4862547"/>
          </a:xfrm>
          <a:prstGeom prst="rect"/>
        </p:spPr>
      </p:pic>
      <p:sp>
        <p:nvSpPr>
          <p:cNvPr id="1048596" name="Прямоугольник 1"/>
          <p:cNvSpPr/>
          <p:nvPr/>
        </p:nvSpPr>
        <p:spPr>
          <a:xfrm>
            <a:off x="164636" y="146838"/>
            <a:ext cx="11896100" cy="2186940"/>
          </a:xfrm>
          <a:prstGeom prst="rect"/>
        </p:spPr>
        <p:txBody>
          <a:bodyPr wrap="square">
            <a:spAutoFit/>
          </a:bodyPr>
          <a:p>
            <a:r>
              <a:rPr dirty="0" sz="2800" lang="ru-RU"/>
              <a:t>Батальон 159-й стрелковой бригады под командованием старшего лейтенанта </a:t>
            </a:r>
            <a:r>
              <a:rPr dirty="0" sz="2800" lang="ru-RU" err="1"/>
              <a:t>Гукаса</a:t>
            </a:r>
            <a:r>
              <a:rPr dirty="0" sz="2800" lang="ru-RU"/>
              <a:t> </a:t>
            </a:r>
            <a:r>
              <a:rPr dirty="0" sz="2800" lang="ru-RU" err="1"/>
              <a:t>Мадояна</a:t>
            </a:r>
            <a:r>
              <a:rPr dirty="0" sz="2800" lang="ru-RU"/>
              <a:t> в ночь на 8 февраля 1943 занял железнодорожный узел – часть станции «</a:t>
            </a:r>
            <a:r>
              <a:rPr dirty="0" sz="2800" lang="ru-RU" err="1"/>
              <a:t>Ростов</a:t>
            </a:r>
            <a:r>
              <a:rPr dirty="0" sz="2800" lang="ru-RU"/>
              <a:t>-на-Дону», а утром возглавил сводный отряд бригады, с которым с 8 по 14 февраля 1943 оборонял ростовский вокзал.</a:t>
            </a:r>
          </a:p>
        </p:txBody>
      </p:sp>
      <p:sp>
        <p:nvSpPr>
          <p:cNvPr id="1048597" name="Прямоугольник 7"/>
          <p:cNvSpPr/>
          <p:nvPr/>
        </p:nvSpPr>
        <p:spPr>
          <a:xfrm>
            <a:off x="8570451" y="5326167"/>
            <a:ext cx="3136994" cy="1513840"/>
          </a:xfrm>
          <a:prstGeom prst="rect"/>
        </p:spPr>
        <p:txBody>
          <a:bodyPr wrap="square">
            <a:spAutoFit/>
          </a:bodyPr>
          <a:p>
            <a:r>
              <a:rPr dirty="0" sz="1200" lang="ru-RU"/>
              <a:t>Бой группы старшего лейтенанта </a:t>
            </a:r>
            <a:r>
              <a:rPr dirty="0" sz="1200" lang="ru-RU" err="1"/>
              <a:t>Мадояна</a:t>
            </a:r>
            <a:r>
              <a:rPr dirty="0" sz="1200" lang="ru-RU"/>
              <a:t>. Автор фото фронтовой корреспондент Анатолий Васильевич Егоров. Судя по всему это левый берег Темерника, там где сходятся Береговая, </a:t>
            </a:r>
            <a:r>
              <a:rPr dirty="0" sz="1200" lang="ru-RU" err="1"/>
              <a:t>Сиверса</a:t>
            </a:r>
            <a:r>
              <a:rPr dirty="0" sz="1200" lang="ru-RU"/>
              <a:t> (</a:t>
            </a:r>
            <a:r>
              <a:rPr dirty="0" sz="1200" lang="ru-RU" err="1"/>
              <a:t>Темерницкий</a:t>
            </a:r>
            <a:r>
              <a:rPr dirty="0" sz="1200" lang="ru-RU"/>
              <a:t> пр-т) и Смирновский спуск (продолжение Братского)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Прямоугольник 2"/>
          <p:cNvSpPr/>
          <p:nvPr/>
        </p:nvSpPr>
        <p:spPr>
          <a:xfrm>
            <a:off x="6641080" y="370919"/>
            <a:ext cx="5499749" cy="5158740"/>
          </a:xfrm>
          <a:prstGeom prst="rect"/>
        </p:spPr>
        <p:txBody>
          <a:bodyPr wrap="square">
            <a:spAutoFit/>
          </a:bodyPr>
          <a:p>
            <a:pPr algn="r"/>
            <a:r>
              <a:rPr dirty="0" lang="ru-RU"/>
              <a:t>Бойцам сводного отряда 159-й стрелковой бригады было необходимо, как можно незаметнее подойти к Дону, чтобы затем стремительным броском по льду выйти к станице </a:t>
            </a:r>
            <a:r>
              <a:rPr dirty="0" lang="ru-RU" err="1"/>
              <a:t>Верхнегниловской</a:t>
            </a:r>
            <a:r>
              <a:rPr dirty="0" lang="ru-RU"/>
              <a:t>, а оттуда – к железнодорожному вокзалу. Оккупанты отчаянно стремились удержать «ворота Кавказа» во что бы то ни стало, и это делало задачу наступающих войск еще более трудной. В гущу яростных боевых действий 8 февраля и был направлен сводный отряд. Преодолев сопротивление небольших групп противника, бойцы вышли к Дону в то время, когда гитлеровцы открыли артиллерийский огонь. Дикий рев пулеметных очередей заглушал крики, и казалось, будто вся земля превратилась в одно большое поле для жестокого сражения. Один за другим опорные пункты оккупантов были подавлены.</a:t>
            </a:r>
          </a:p>
        </p:txBody>
      </p:sp>
      <p:pic>
        <p:nvPicPr>
          <p:cNvPr id="2097158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69120" y="293454"/>
            <a:ext cx="6242561" cy="4679244"/>
          </a:xfrm>
          <a:prstGeom prst="rect"/>
        </p:spPr>
      </p:pic>
      <p:sp>
        <p:nvSpPr>
          <p:cNvPr id="1048601" name="Прямоугольник 6"/>
          <p:cNvSpPr/>
          <p:nvPr/>
        </p:nvSpPr>
        <p:spPr>
          <a:xfrm>
            <a:off x="-60279" y="4972698"/>
            <a:ext cx="5377180" cy="358140"/>
          </a:xfrm>
          <a:prstGeom prst="rect"/>
        </p:spPr>
        <p:txBody>
          <a:bodyPr wrap="none">
            <a:spAutoFit/>
          </a:bodyPr>
          <a:p>
            <a:r>
              <a:rPr dirty="0" lang="ru-RU"/>
              <a:t>Ростовский вокзал после освобождения города.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Прямоугольник 1"/>
          <p:cNvSpPr/>
          <p:nvPr/>
        </p:nvSpPr>
        <p:spPr>
          <a:xfrm>
            <a:off x="97891" y="142341"/>
            <a:ext cx="6997051" cy="27584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Почти весь сводный отряд на правом берегу оказался окруженным с трех сторон. Путь был свободен только к Дону, но это означало отступление. Вперед пошли разведчики, с ними группа автоматчиков и гранатометчиков. И немцы, не выдержав натиска, стали отходить к железнодорожному вокзалу. Бойцы сводного отряда преследовали врага, оказывающего яростное сопротивление, по путям станции </a:t>
            </a:r>
            <a:r>
              <a:rPr dirty="0" lang="ru-RU" err="1"/>
              <a:t>Ростов</a:t>
            </a:r>
            <a:r>
              <a:rPr dirty="0" lang="ru-RU"/>
              <a:t>. В ночь на 8 февраля 1943 года штурмовая группа советской пехоты перешла по льду через Дон и проникла в </a:t>
            </a:r>
            <a:r>
              <a:rPr dirty="0" lang="ru-RU" err="1"/>
              <a:t>Ростов</a:t>
            </a:r>
            <a:r>
              <a:rPr dirty="0" lang="ru-RU"/>
              <a:t>.</a:t>
            </a:r>
          </a:p>
        </p:txBody>
      </p:sp>
      <p:sp>
        <p:nvSpPr>
          <p:cNvPr id="1048603" name="Прямоугольник 3"/>
          <p:cNvSpPr/>
          <p:nvPr/>
        </p:nvSpPr>
        <p:spPr>
          <a:xfrm>
            <a:off x="5019188" y="2796596"/>
            <a:ext cx="7108292" cy="35585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События, произошедшие далее, стали одним из самых невероятных примеров героизма Второй мировой войны. Собрав уцелевших солдат, лейтенант </a:t>
            </a:r>
            <a:r>
              <a:rPr dirty="0" lang="ru-RU" err="1"/>
              <a:t>Гукас</a:t>
            </a:r>
            <a:r>
              <a:rPr dirty="0" lang="ru-RU"/>
              <a:t> </a:t>
            </a:r>
            <a:r>
              <a:rPr dirty="0" lang="ru-RU" err="1"/>
              <a:t>Мадоян</a:t>
            </a:r>
            <a:r>
              <a:rPr dirty="0" lang="ru-RU"/>
              <a:t> стремительным штурмом выбил немцев из здания железнодорожного вокзала и закрепился в нём. Бойцы заняли круговую оборону и стали ждать, но враг и не думал уступать. Вокзал и железная дорога были нужны гитлеровцам. Они надеялись увести к Таганрогу скопившиеся на путях эшелоны с военной техникой и снаряжением. Начался неравный бой в окружении. Особенно тяжелыми стали для отряда </a:t>
            </a:r>
            <a:r>
              <a:rPr dirty="0" lang="ru-RU" err="1"/>
              <a:t>Мадояна</a:t>
            </a:r>
            <a:r>
              <a:rPr dirty="0" lang="ru-RU"/>
              <a:t> третий и четвертый дни боев. 11 февраля гитлеровцы подожгли здание вокзала. Бойцы с боем перебазировались из горящего здания в литейный цех паровозоремонтного завода.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Прямоугольник 2"/>
          <p:cNvSpPr/>
          <p:nvPr/>
        </p:nvSpPr>
        <p:spPr>
          <a:xfrm>
            <a:off x="4930196" y="80589"/>
            <a:ext cx="7261804" cy="32918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День за днем таяли ряды сводного подразделения. Но гитлеровцы так и не смогли победить защитников вокзала и </a:t>
            </a:r>
            <a:r>
              <a:rPr dirty="0" lang="ru-RU" err="1"/>
              <a:t>Лензавода</a:t>
            </a:r>
            <a:r>
              <a:rPr dirty="0" lang="ru-RU"/>
              <a:t>. Отряду </a:t>
            </a:r>
            <a:r>
              <a:rPr dirty="0" lang="ru-RU" err="1"/>
              <a:t>Мадояна</a:t>
            </a:r>
            <a:r>
              <a:rPr dirty="0" lang="ru-RU"/>
              <a:t> предъявили ультиматум: если через два часа отряд не сложит оружие, он будет уничтожен. 13 февраля немцы снова открыли шквальный минометный огонь. </a:t>
            </a:r>
            <a:r>
              <a:rPr dirty="0" lang="ru-RU" err="1"/>
              <a:t>Мадоян</a:t>
            </a:r>
            <a:r>
              <a:rPr dirty="0" lang="ru-RU"/>
              <a:t> понял, что начинается подготовка к решающей атаке. И вскоре из-за стены завода с двух сторон высыпали гитлеровцы и устремились к сталелитейному цеху. Всего несколько шагов отделяли немцев от стен цеха, когда </a:t>
            </a:r>
            <a:r>
              <a:rPr dirty="0" lang="ru-RU" err="1"/>
              <a:t>Мадоян</a:t>
            </a:r>
            <a:r>
              <a:rPr dirty="0" lang="ru-RU"/>
              <a:t> подал условный сигнал. Раздался залп, поддержанный очередью ручного пулемета. Из-за стены выбегали все новые группы противника, и тогда по приказу </a:t>
            </a:r>
            <a:r>
              <a:rPr dirty="0" lang="ru-RU" err="1"/>
              <a:t>Мадояна</a:t>
            </a:r>
            <a:r>
              <a:rPr dirty="0" lang="ru-RU"/>
              <a:t> бойцы поднялись в штыковую атаку.</a:t>
            </a:r>
          </a:p>
        </p:txBody>
      </p:sp>
      <p:pic>
        <p:nvPicPr>
          <p:cNvPr id="2097159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45460" y="80589"/>
            <a:ext cx="4465843" cy="321991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5" name="Прямоугольник 10"/>
          <p:cNvSpPr/>
          <p:nvPr/>
        </p:nvSpPr>
        <p:spPr>
          <a:xfrm>
            <a:off x="26567" y="3219910"/>
            <a:ext cx="2331609" cy="1107440"/>
          </a:xfrm>
          <a:prstGeom prst="rect"/>
        </p:spPr>
        <p:txBody>
          <a:bodyPr wrap="square">
            <a:spAutoFit/>
          </a:bodyPr>
          <a:p>
            <a:r>
              <a:rPr dirty="0" sz="1400" lang="ru-RU"/>
              <a:t>Советские солдаты на артиллерийском тягаче. Февраль 1943. Угол Энгельса и </a:t>
            </a:r>
            <a:r>
              <a:rPr dirty="0" sz="1400" lang="ru-RU" err="1"/>
              <a:t>Доломановского</a:t>
            </a:r>
            <a:r>
              <a:rPr dirty="0" sz="1400" lang="ru-RU"/>
              <a:t>.</a:t>
            </a:r>
          </a:p>
        </p:txBody>
      </p:sp>
      <p:pic>
        <p:nvPicPr>
          <p:cNvPr id="2097160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736121" y="3120754"/>
            <a:ext cx="5210419" cy="3613255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6" name="Прямоугольник 13"/>
          <p:cNvSpPr/>
          <p:nvPr/>
        </p:nvSpPr>
        <p:spPr>
          <a:xfrm>
            <a:off x="2479442" y="6396949"/>
            <a:ext cx="4919980" cy="358141"/>
          </a:xfrm>
          <a:prstGeom prst="rect"/>
        </p:spPr>
        <p:txBody>
          <a:bodyPr wrap="none">
            <a:spAutoFit/>
          </a:bodyPr>
          <a:p>
            <a:r>
              <a:rPr dirty="0" lang="ru-RU"/>
              <a:t>Начало улицы Энгельса (Большой Садовой)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1"/>
          <p:cNvSpPr/>
          <p:nvPr/>
        </p:nvSpPr>
        <p:spPr>
          <a:xfrm>
            <a:off x="251403" y="239149"/>
            <a:ext cx="7097169" cy="891540"/>
          </a:xfrm>
          <a:prstGeom prst="rect"/>
        </p:spPr>
        <p:txBody>
          <a:bodyPr wrap="square">
            <a:spAutoFit/>
          </a:bodyPr>
          <a:p>
            <a:r>
              <a:rPr dirty="0" lang="ru-RU">
                <a:latin typeface="Arial Black" panose="020B0A04020102020204" pitchFamily="34" charset="0"/>
              </a:rPr>
              <a:t>В отряде не знали, что отразили последнюю, 43-ю атаку врага, но на пределе сил были готовы сдерживать его натиск и дальше. Шесть дней боев в окружении - это подвиг.</a:t>
            </a:r>
          </a:p>
        </p:txBody>
      </p:sp>
      <p:pic>
        <p:nvPicPr>
          <p:cNvPr id="2097161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477985" y="587352"/>
            <a:ext cx="4169897" cy="5683296"/>
          </a:xfrm>
          <a:prstGeom prst="rect"/>
        </p:spPr>
      </p:pic>
      <p:pic>
        <p:nvPicPr>
          <p:cNvPr id="2097162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39404" y="1511728"/>
            <a:ext cx="5734050" cy="4048125"/>
          </a:xfrm>
          <a:prstGeom prst="rect"/>
        </p:spPr>
      </p:pic>
      <p:sp>
        <p:nvSpPr>
          <p:cNvPr id="1048608" name="Прямоугольник 7"/>
          <p:cNvSpPr/>
          <p:nvPr/>
        </p:nvSpPr>
        <p:spPr>
          <a:xfrm>
            <a:off x="171311" y="5624317"/>
            <a:ext cx="6096000" cy="891540"/>
          </a:xfrm>
          <a:prstGeom prst="rect"/>
        </p:spPr>
        <p:txBody>
          <a:bodyPr>
            <a:spAutoFit/>
          </a:bodyPr>
          <a:p>
            <a:r>
              <a:rPr dirty="0" lang="ru-RU"/>
              <a:t>Руководство Южного фронта идет на митинг 14 февраля 1943 года. Улица Энгельса идут в сторону Университетского.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2"/>
          <p:cNvSpPr/>
          <p:nvPr/>
        </p:nvSpPr>
        <p:spPr>
          <a:xfrm>
            <a:off x="694142" y="153513"/>
            <a:ext cx="10699148" cy="16916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lang="ru-RU"/>
              <a:t>31 марта 1943 года за образцовое выполнение боевых заданий командования на фронте борьбы с немецко-фашистским захватчиками и проявленное при этом мужество и героизм старшему лейтенанту </a:t>
            </a:r>
            <a:r>
              <a:rPr b="1" dirty="0" lang="ru-RU" err="1"/>
              <a:t>Мадояну</a:t>
            </a:r>
            <a:r>
              <a:rPr b="1" dirty="0" lang="ru-RU"/>
              <a:t> </a:t>
            </a:r>
            <a:r>
              <a:rPr b="1" dirty="0" lang="ru-RU" err="1"/>
              <a:t>Гукасу</a:t>
            </a:r>
            <a:r>
              <a:rPr b="1" dirty="0" lang="ru-RU"/>
              <a:t> </a:t>
            </a:r>
            <a:r>
              <a:rPr b="1" dirty="0" lang="ru-RU" err="1"/>
              <a:t>Карапетовичу</a:t>
            </a:r>
            <a:r>
              <a:rPr b="1" dirty="0" lang="ru-RU"/>
              <a:t> присвоено звание Героя Советского Союза с вручением ордена Ленина и медали «Золотая Звезда». В 1968 году ему присвоили звание «Почетный гражданин города </a:t>
            </a:r>
            <a:r>
              <a:rPr b="1" dirty="0" lang="ru-RU" err="1"/>
              <a:t>Ростова</a:t>
            </a:r>
            <a:r>
              <a:rPr b="1" dirty="0" lang="ru-RU"/>
              <a:t>-на-Дону», а широкая улица Слесарная была переименована в улицу </a:t>
            </a:r>
            <a:r>
              <a:rPr b="1" dirty="0" lang="ru-RU" err="1"/>
              <a:t>Мадояна</a:t>
            </a:r>
            <a:endParaRPr b="1" dirty="0" lang="ru-RU"/>
          </a:p>
        </p:txBody>
      </p:sp>
      <p:pic>
        <p:nvPicPr>
          <p:cNvPr id="209716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38751" y="1844423"/>
            <a:ext cx="6451971" cy="4838978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Подвиг комбата  Мадояна</dc:title>
  <dc:creator>Евгений</dc:creator>
  <cp:lastModifiedBy>Евгений</cp:lastModifiedBy>
  <dcterms:created xsi:type="dcterms:W3CDTF">2023-02-02T12:52:38Z</dcterms:created>
  <dcterms:modified xsi:type="dcterms:W3CDTF">2023-02-03T10:43:11Z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e55dba1c868f4e03be696523303a00ef</vt:lpwstr>
  </property>
</Properties>
</file>