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1" clrIdx="0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540F"/>
    <a:srgbClr val="6D3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B9A84-2984-4BD7-A248-D34A2DDE3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2FFA85-7178-491D-8AB7-6A9543BE1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E7615-EDF6-448A-AC12-F15D8FA7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B62E8-681C-4757-9437-AE2EC3CE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E6FF9-BBF9-4DF0-9E9A-D652FCE4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6EFB1-1518-4EEA-9AAD-626E006C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263BF5-FE4A-4B25-917C-C8734203E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EFBABF-5D34-4D75-A0FF-4D301B7B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7A2B0-F5B5-4FA9-B61C-3516276F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54452-DE8B-4DD7-A1C3-BB1AB53F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1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A1E13A-EB67-46CB-8646-757446DE2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18BDCF-28A8-4613-BBCF-ADC289388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F91F9-7252-4898-B5FC-1AF631C6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057A8-4CE9-47D5-8E4F-1B4EA3B2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D72A3-5AAA-4853-B82C-FC5FE5B0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5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D947F-7DDB-4E6A-8D0A-675CF512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3427E-9D8C-4336-B93E-1D1771BB3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68A49D-16F5-4BEA-B8F8-14FA8F83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83B8B-C284-47D6-9253-7F66224D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48403-0006-430D-86C6-B063C091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81D9B-535E-49AB-BE0D-35C34285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F9ABA-3766-4CFD-9591-9B26E11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25F34-3BDB-49C6-8073-A821ABFA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3322E-9273-4898-8474-2940354D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B6844-BC39-431F-924B-19C88F00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6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36126-E1BA-4069-86E0-DB7B1134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6B1B0-63D9-43AD-916A-19139E434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63F33-A0E3-42E8-8A75-1E48C442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1F17B5-26CF-4ECD-8D7A-649C8D0E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1F815C-B838-453A-B86C-A8F0C26A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734C2-8C5C-4BED-8960-331D1ECF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4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DD74A-6318-49E3-AD74-AE4B31B0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1BEEE-4FDE-47BF-811D-3C8F2DC0E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57F053-B994-4AAC-9373-F087B81B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3F6323-2220-4E93-AF93-D93C897A7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34DBD-71E9-4C8D-8ACE-03615D424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0B22C7-21FB-4910-A234-67DF23E8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B34D2A-5C86-497F-B3BA-66A0E760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C1CA7-260B-4F41-B2CD-DFFD2C4D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6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EE64D-BD20-4F2A-9DAB-6377B841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6ADF71-4580-4BB1-A455-6E57A1A5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E0D7C6-DF41-481D-889E-2C75E502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B82CFA-D911-468B-B218-9A5E9D73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8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335BAE-3704-44D3-9654-5A2630C7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F2B324-E789-472B-90A2-C2E12EE5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94BD1-1FDD-4C8B-BDA5-E7266DDE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9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83FC2-3F47-45EB-90DE-58A17D12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722EF-1481-466A-84BD-541D60C0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23445-C560-4F77-B6C0-923BC9B68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1FF380-A876-4662-80A7-6561EEEB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318E85-4182-43A7-B6BC-848F55EE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F3E48C-B2E3-4B74-AEEB-7F91235D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4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F8D5A-54F0-46F6-95E4-CC700452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6C0D2-5465-409F-B212-B0E24903B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7B938-A327-4765-A292-E396247CE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A052E5-C72E-4E18-8624-A7238448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4890B9-FE41-4AEE-9752-2237E3E7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3F93A-5533-4F4A-8048-7BC8FA86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2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10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C7B23-8B26-4A89-AA6E-4C1CF68E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CBB62F-B7E7-464D-88A0-E264352B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20EEA-95CE-447C-A5EC-A9B0EBF6C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7CF6-C207-4B0A-B77B-D8DECF36DCEB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6E88-9EE9-4F10-A07B-CC5BCE1A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51780-BD67-4EE6-85EF-E9B9EFA2C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F594-B12E-4E3A-9C64-E45EA4D73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4B5B1-4F55-4D36-B07C-B45E6ED94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80" y="827881"/>
            <a:ext cx="8975035" cy="2397539"/>
          </a:xfrm>
          <a:noFill/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Rostov-on-Don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57D181-20FE-4D91-9DFD-8CE1CC651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515" y="665922"/>
            <a:ext cx="9144000" cy="165576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abriola" panose="04040605051002020D02" pitchFamily="82" charset="0"/>
              </a:rPr>
              <a:t>Исторический квест по 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2D93A5AE-B9EE-435D-A64C-A0ABB23974A9}"/>
              </a:ext>
            </a:extLst>
          </p:cNvPr>
          <p:cNvSpPr/>
          <p:nvPr/>
        </p:nvSpPr>
        <p:spPr>
          <a:xfrm>
            <a:off x="3213652" y="4111867"/>
            <a:ext cx="5764696" cy="1918252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195602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DF6840E-335B-4EEA-B6F5-5BF5F5746DBF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AFBD9ED7-BC1C-4E8B-9A4E-2D2218C15ED4}"/>
              </a:ext>
            </a:extLst>
          </p:cNvPr>
          <p:cNvSpPr txBox="1">
            <a:spLocks/>
          </p:cNvSpPr>
          <p:nvPr/>
        </p:nvSpPr>
        <p:spPr>
          <a:xfrm>
            <a:off x="1981200" y="35301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Козлов Николай Константинович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(... - 1943) –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старший политрук 6-й роты 2-го батальона 230-го полка войск НКВД.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0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Shape 124">
            <a:extLst>
              <a:ext uri="{FF2B5EF4-FFF2-40B4-BE49-F238E27FC236}">
                <a16:creationId xmlns:a16="http://schemas.microsoft.com/office/drawing/2014/main" id="{6C3A0859-9CDF-4F09-AD02-3B76610E820D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2520770" y="1462869"/>
            <a:ext cx="2664182" cy="393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hape 127">
            <a:extLst>
              <a:ext uri="{FF2B5EF4-FFF2-40B4-BE49-F238E27FC236}">
                <a16:creationId xmlns:a16="http://schemas.microsoft.com/office/drawing/2014/main" id="{6BB27ECF-1956-4381-A0A8-A6E81107CCE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97892" y="2221792"/>
            <a:ext cx="3173338" cy="317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6B9BC3-1632-4E27-AC09-40B62D9EC071}"/>
              </a:ext>
            </a:extLst>
          </p:cNvPr>
          <p:cNvSpPr/>
          <p:nvPr/>
        </p:nvSpPr>
        <p:spPr>
          <a:xfrm>
            <a:off x="400594" y="843281"/>
            <a:ext cx="113908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Зимой 1943 года под его руководством войска Южного фронта провели успешную Ростовскую наступательную операцию. В июле 1944 года генералу армии присвоили звание Героя Советского Союза.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11D6C7A-F00D-45F9-BFF0-7D74C499F0E4}"/>
              </a:ext>
            </a:extLst>
          </p:cNvPr>
          <p:cNvSpPr/>
          <p:nvPr/>
        </p:nvSpPr>
        <p:spPr>
          <a:xfrm>
            <a:off x="4717774" y="5013786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</p:spTree>
    <p:extLst>
      <p:ext uri="{BB962C8B-B14F-4D97-AF65-F5344CB8AC3E}">
        <p14:creationId xmlns:p14="http://schemas.microsoft.com/office/powerpoint/2010/main" val="411990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">
            <a:extLst>
              <a:ext uri="{FF2B5EF4-FFF2-40B4-BE49-F238E27FC236}">
                <a16:creationId xmlns:a16="http://schemas.microsoft.com/office/drawing/2014/main" id="{1EF362F1-2AC3-48F6-8776-68A6F6579138}"/>
              </a:ext>
            </a:extLst>
          </p:cNvPr>
          <p:cNvSpPr txBox="1">
            <a:spLocks/>
          </p:cNvSpPr>
          <p:nvPr/>
        </p:nvSpPr>
        <p:spPr>
          <a:xfrm>
            <a:off x="1981200" y="44880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Ерёменко Андрей Иванович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(1892-1970) 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Маршал Советского Союза, Герой Советского Союз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а.</a:t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Shape 147">
            <a:extLst>
              <a:ext uri="{FF2B5EF4-FFF2-40B4-BE49-F238E27FC236}">
                <a16:creationId xmlns:a16="http://schemas.microsoft.com/office/drawing/2014/main" id="{59B30B4E-CE12-4665-A87F-A2B3B4511C72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2111829" y="1591808"/>
            <a:ext cx="2810499" cy="3816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hape 149">
            <a:extLst>
              <a:ext uri="{FF2B5EF4-FFF2-40B4-BE49-F238E27FC236}">
                <a16:creationId xmlns:a16="http://schemas.microsoft.com/office/drawing/2014/main" id="{B331A2F8-EF97-431D-A333-C064842D3973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6041571" y="2097810"/>
            <a:ext cx="4038600" cy="26623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2CBC3D6-4196-4CAB-9BDA-A3AD0241EBA2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0DA1DF-BB9E-43D5-9DF6-2FEE59AEDECA}"/>
              </a:ext>
            </a:extLst>
          </p:cNvPr>
          <p:cNvSpPr/>
          <p:nvPr/>
        </p:nvSpPr>
        <p:spPr>
          <a:xfrm>
            <a:off x="265611" y="1234329"/>
            <a:ext cx="11660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Гитлеровское командование назначило за его голову крупную денежную награду и создало специальные отряды для его поимки. Но он был неуловим.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EAD412D4-9C80-4AEE-A0A5-BFCED0E97A76}"/>
              </a:ext>
            </a:extLst>
          </p:cNvPr>
          <p:cNvSpPr/>
          <p:nvPr/>
        </p:nvSpPr>
        <p:spPr>
          <a:xfrm>
            <a:off x="4717774" y="5013786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</p:spTree>
    <p:extLst>
      <p:ext uri="{BB962C8B-B14F-4D97-AF65-F5344CB8AC3E}">
        <p14:creationId xmlns:p14="http://schemas.microsoft.com/office/powerpoint/2010/main" val="8570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7">
            <a:extLst>
              <a:ext uri="{FF2B5EF4-FFF2-40B4-BE49-F238E27FC236}">
                <a16:creationId xmlns:a16="http://schemas.microsoft.com/office/drawing/2014/main" id="{E0000ACC-7389-4E1F-A27E-098460E5DE7A}"/>
              </a:ext>
            </a:extLst>
          </p:cNvPr>
          <p:cNvSpPr txBox="1">
            <a:spLocks/>
          </p:cNvSpPr>
          <p:nvPr/>
        </p:nvSpPr>
        <p:spPr>
          <a:xfrm>
            <a:off x="1981200" y="508517"/>
            <a:ext cx="8229600" cy="1301006"/>
          </a:xfrm>
          <a:prstGeom prst="rect">
            <a:avLst/>
          </a:prstGeom>
        </p:spPr>
        <p:txBody>
          <a:bodyPr/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Доватор Лев Михайлович (1903-1941)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советский военачальник, генерал-майор, Герой Советского Союза</a:t>
            </a:r>
          </a:p>
        </p:txBody>
      </p:sp>
      <p:pic>
        <p:nvPicPr>
          <p:cNvPr id="3" name="Shape 170">
            <a:extLst>
              <a:ext uri="{FF2B5EF4-FFF2-40B4-BE49-F238E27FC236}">
                <a16:creationId xmlns:a16="http://schemas.microsoft.com/office/drawing/2014/main" id="{F40DBC07-48A8-416E-A2B5-DC57A11C3763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6694715" y="3055762"/>
            <a:ext cx="40386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hape 172">
            <a:extLst>
              <a:ext uri="{FF2B5EF4-FFF2-40B4-BE49-F238E27FC236}">
                <a16:creationId xmlns:a16="http://schemas.microsoft.com/office/drawing/2014/main" id="{A086A28A-8E0F-4156-9B6E-528F951B7C6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7915" y="1782937"/>
            <a:ext cx="3188484" cy="329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AD8BDDC-B8F5-492D-AE61-0251DBD68C32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8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8CBDCA-D72E-47AC-8E83-573152C7F0F6}"/>
              </a:ext>
            </a:extLst>
          </p:cNvPr>
          <p:cNvSpPr/>
          <p:nvPr/>
        </p:nvSpPr>
        <p:spPr>
          <a:xfrm>
            <a:off x="178525" y="557349"/>
            <a:ext cx="11834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Сражался на Западном, Сталинградском, Южном, 4-м Украинском фронтах. Отличился в боях при освобождении </a:t>
            </a:r>
            <a:r>
              <a:rPr lang="ru-RU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Ростова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-на-Дону. В два часа ночи 14 февраля войска 28-й армии перешли в общее наступление и, сломив сопротивление противника, успешно про­двигались вперёд.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017EC114-2EAF-43A1-9957-FADC2F1B89AF}"/>
              </a:ext>
            </a:extLst>
          </p:cNvPr>
          <p:cNvSpPr/>
          <p:nvPr/>
        </p:nvSpPr>
        <p:spPr>
          <a:xfrm>
            <a:off x="4717774" y="5013786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</p:spTree>
    <p:extLst>
      <p:ext uri="{BB962C8B-B14F-4D97-AF65-F5344CB8AC3E}">
        <p14:creationId xmlns:p14="http://schemas.microsoft.com/office/powerpoint/2010/main" val="254912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">
            <a:extLst>
              <a:ext uri="{FF2B5EF4-FFF2-40B4-BE49-F238E27FC236}">
                <a16:creationId xmlns:a16="http://schemas.microsoft.com/office/drawing/2014/main" id="{A2DB878B-676A-49A2-9D23-53464CA657CF}"/>
              </a:ext>
            </a:extLst>
          </p:cNvPr>
          <p:cNvSpPr txBox="1">
            <a:spLocks/>
          </p:cNvSpPr>
          <p:nvPr/>
        </p:nvSpPr>
        <p:spPr>
          <a:xfrm>
            <a:off x="1939632" y="440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Герасименко Василий Филиппович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(1900-1961) 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советский военачальник, генерал-лейтенант.</a:t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Shape 180">
            <a:extLst>
              <a:ext uri="{FF2B5EF4-FFF2-40B4-BE49-F238E27FC236}">
                <a16:creationId xmlns:a16="http://schemas.microsoft.com/office/drawing/2014/main" id="{8C0BECF2-BB03-455C-A385-035948516430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2397615" y="1880925"/>
            <a:ext cx="2981201" cy="4243184"/>
          </a:xfrm>
          <a:prstGeom prst="rect">
            <a:avLst/>
          </a:prstGeom>
        </p:spPr>
      </p:pic>
      <p:pic>
        <p:nvPicPr>
          <p:cNvPr id="4" name="Shape 182">
            <a:extLst>
              <a:ext uri="{FF2B5EF4-FFF2-40B4-BE49-F238E27FC236}">
                <a16:creationId xmlns:a16="http://schemas.microsoft.com/office/drawing/2014/main" id="{B3E36553-6766-4705-A467-11DD0822A13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54432" y="3429000"/>
            <a:ext cx="3739953" cy="2490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DBDEEF1-FCE2-47C3-B57E-0541CE76290D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5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510D23-9D57-446C-85D8-79091BE8C219}"/>
              </a:ext>
            </a:extLst>
          </p:cNvPr>
          <p:cNvSpPr/>
          <p:nvPr/>
        </p:nvSpPr>
        <p:spPr>
          <a:xfrm>
            <a:off x="470263" y="461554"/>
            <a:ext cx="11504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Луганской области Украины. Участник Гражданской войны. В годы Великой Отечественной войны - член Государственного комитета обороны, главнокомандующий войсками Северо­-западного направления, командующий войсками Ленинградского фронта, главнокомандующий партизанским движением.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E9A3C368-2EDB-4EBB-8359-5E105D3342D8}"/>
              </a:ext>
            </a:extLst>
          </p:cNvPr>
          <p:cNvSpPr/>
          <p:nvPr/>
        </p:nvSpPr>
        <p:spPr>
          <a:xfrm>
            <a:off x="4717774" y="5013786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</p:spTree>
    <p:extLst>
      <p:ext uri="{BB962C8B-B14F-4D97-AF65-F5344CB8AC3E}">
        <p14:creationId xmlns:p14="http://schemas.microsoft.com/office/powerpoint/2010/main" val="3336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9">
            <a:extLst>
              <a:ext uri="{FF2B5EF4-FFF2-40B4-BE49-F238E27FC236}">
                <a16:creationId xmlns:a16="http://schemas.microsoft.com/office/drawing/2014/main" id="{E52EA945-94A6-4D19-B004-6D12488ED4F8}"/>
              </a:ext>
            </a:extLst>
          </p:cNvPr>
          <p:cNvSpPr txBox="1">
            <a:spLocks/>
          </p:cNvSpPr>
          <p:nvPr/>
        </p:nvSpPr>
        <p:spPr>
          <a:xfrm>
            <a:off x="1981200" y="736193"/>
            <a:ext cx="8229600" cy="142617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Ворошилов Климент Ефремович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(1881-1969)</a:t>
            </a:r>
            <a:b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советский государственный, партийный и военный деятель, Маршал Советского Союза, дважды Герой Советского Союза, Герой Социалистического Труда.</a:t>
            </a:r>
            <a:b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1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Shape 191">
            <a:extLst>
              <a:ext uri="{FF2B5EF4-FFF2-40B4-BE49-F238E27FC236}">
                <a16:creationId xmlns:a16="http://schemas.microsoft.com/office/drawing/2014/main" id="{FFDA4EA7-CF91-4A5A-AFBE-DFCE2D6DE2C8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2558670" y="2389087"/>
            <a:ext cx="2883658" cy="3871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Shape 193">
            <a:extLst>
              <a:ext uri="{FF2B5EF4-FFF2-40B4-BE49-F238E27FC236}">
                <a16:creationId xmlns:a16="http://schemas.microsoft.com/office/drawing/2014/main" id="{8C3D0413-B705-4F6D-A1F0-80A932116540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6172200" y="3188797"/>
            <a:ext cx="4038600" cy="227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30F0E3F-6288-42EE-836E-A7C689F634BA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5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hlinkClick r:id="rId2" action="ppaction://hlinksldjump"/>
            <a:extLst>
              <a:ext uri="{FF2B5EF4-FFF2-40B4-BE49-F238E27FC236}">
                <a16:creationId xmlns:a16="http://schemas.microsoft.com/office/drawing/2014/main" id="{65414365-3C50-4FA5-9445-82071E3E6EA6}"/>
              </a:ext>
            </a:extLst>
          </p:cNvPr>
          <p:cNvSpPr/>
          <p:nvPr/>
        </p:nvSpPr>
        <p:spPr>
          <a:xfrm>
            <a:off x="353830" y="681529"/>
            <a:ext cx="2256181" cy="23664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</a:p>
        </p:txBody>
      </p:sp>
      <p:sp>
        <p:nvSpPr>
          <p:cNvPr id="34" name="Прямоугольник: скругленные углы 33">
            <a:hlinkClick r:id="rId3" action="ppaction://hlinksldjump"/>
            <a:extLst>
              <a:ext uri="{FF2B5EF4-FFF2-40B4-BE49-F238E27FC236}">
                <a16:creationId xmlns:a16="http://schemas.microsoft.com/office/drawing/2014/main" id="{5EB2046C-3CC1-4910-8E39-0A896FBC6AF8}"/>
              </a:ext>
            </a:extLst>
          </p:cNvPr>
          <p:cNvSpPr/>
          <p:nvPr/>
        </p:nvSpPr>
        <p:spPr>
          <a:xfrm>
            <a:off x="3501895" y="681529"/>
            <a:ext cx="2256181" cy="2366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</a:p>
        </p:txBody>
      </p:sp>
      <p:sp>
        <p:nvSpPr>
          <p:cNvPr id="35" name="Прямоугольник: скругленные углы 34">
            <a:hlinkClick r:id="rId4" action="ppaction://hlinksldjump"/>
            <a:extLst>
              <a:ext uri="{FF2B5EF4-FFF2-40B4-BE49-F238E27FC236}">
                <a16:creationId xmlns:a16="http://schemas.microsoft.com/office/drawing/2014/main" id="{FC6BBB01-2ABB-4414-92EE-14D565F552EE}"/>
              </a:ext>
            </a:extLst>
          </p:cNvPr>
          <p:cNvSpPr/>
          <p:nvPr/>
        </p:nvSpPr>
        <p:spPr>
          <a:xfrm>
            <a:off x="6633381" y="681540"/>
            <a:ext cx="2256181" cy="23664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36" name="Прямоугольник: скругленные углы 35">
            <a:hlinkClick r:id="rId5" action="ppaction://hlinksldjump"/>
            <a:extLst>
              <a:ext uri="{FF2B5EF4-FFF2-40B4-BE49-F238E27FC236}">
                <a16:creationId xmlns:a16="http://schemas.microsoft.com/office/drawing/2014/main" id="{5FB92F80-6898-44C9-9B52-B984B77F514A}"/>
              </a:ext>
            </a:extLst>
          </p:cNvPr>
          <p:cNvSpPr/>
          <p:nvPr/>
        </p:nvSpPr>
        <p:spPr>
          <a:xfrm>
            <a:off x="9581988" y="681529"/>
            <a:ext cx="2256182" cy="2366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</a:p>
        </p:txBody>
      </p:sp>
      <p:sp>
        <p:nvSpPr>
          <p:cNvPr id="37" name="Прямоугольник: скругленные углы 36">
            <a:hlinkClick r:id="rId6" action="ppaction://hlinksldjump"/>
            <a:extLst>
              <a:ext uri="{FF2B5EF4-FFF2-40B4-BE49-F238E27FC236}">
                <a16:creationId xmlns:a16="http://schemas.microsoft.com/office/drawing/2014/main" id="{749894CA-A7BF-4DB0-917B-ECDCD4D425C0}"/>
              </a:ext>
            </a:extLst>
          </p:cNvPr>
          <p:cNvSpPr/>
          <p:nvPr/>
        </p:nvSpPr>
        <p:spPr>
          <a:xfrm>
            <a:off x="353830" y="3809997"/>
            <a:ext cx="2256181" cy="23664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</a:p>
        </p:txBody>
      </p:sp>
      <p:sp>
        <p:nvSpPr>
          <p:cNvPr id="39" name="Прямоугольник: скругленные углы 38">
            <a:hlinkClick r:id="rId7" action="ppaction://hlinksldjump"/>
            <a:extLst>
              <a:ext uri="{FF2B5EF4-FFF2-40B4-BE49-F238E27FC236}">
                <a16:creationId xmlns:a16="http://schemas.microsoft.com/office/drawing/2014/main" id="{0F93007E-F546-414C-B273-76A14271B130}"/>
              </a:ext>
            </a:extLst>
          </p:cNvPr>
          <p:cNvSpPr/>
          <p:nvPr/>
        </p:nvSpPr>
        <p:spPr>
          <a:xfrm>
            <a:off x="3501895" y="3809995"/>
            <a:ext cx="2256180" cy="2366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</a:p>
        </p:txBody>
      </p:sp>
      <p:sp>
        <p:nvSpPr>
          <p:cNvPr id="41" name="Прямоугольник: скругленные углы 40">
            <a:hlinkClick r:id="rId8" action="ppaction://hlinksldjump"/>
            <a:extLst>
              <a:ext uri="{FF2B5EF4-FFF2-40B4-BE49-F238E27FC236}">
                <a16:creationId xmlns:a16="http://schemas.microsoft.com/office/drawing/2014/main" id="{6BFA48A4-8EF8-4FA5-A433-727D44588FBD}"/>
              </a:ext>
            </a:extLst>
          </p:cNvPr>
          <p:cNvSpPr/>
          <p:nvPr/>
        </p:nvSpPr>
        <p:spPr>
          <a:xfrm>
            <a:off x="6633380" y="3809992"/>
            <a:ext cx="2256181" cy="23664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</a:p>
        </p:txBody>
      </p:sp>
      <p:sp>
        <p:nvSpPr>
          <p:cNvPr id="43" name="Прямоугольник: скругленные углы 42">
            <a:hlinkClick r:id="rId9" action="ppaction://hlinksldjump"/>
            <a:extLst>
              <a:ext uri="{FF2B5EF4-FFF2-40B4-BE49-F238E27FC236}">
                <a16:creationId xmlns:a16="http://schemas.microsoft.com/office/drawing/2014/main" id="{00C71CAE-53A3-49E2-9523-6686F824F42F}"/>
              </a:ext>
            </a:extLst>
          </p:cNvPr>
          <p:cNvSpPr/>
          <p:nvPr/>
        </p:nvSpPr>
        <p:spPr>
          <a:xfrm>
            <a:off x="9581988" y="3809995"/>
            <a:ext cx="2256182" cy="23664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7415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12E657C3-1A97-418D-AF90-5C11DA2331F9}"/>
              </a:ext>
            </a:extLst>
          </p:cNvPr>
          <p:cNvSpPr/>
          <p:nvPr/>
        </p:nvSpPr>
        <p:spPr>
          <a:xfrm>
            <a:off x="4717773" y="5188226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3873EF-C09F-4EE8-B0F3-56F910D99C75}"/>
              </a:ext>
            </a:extLst>
          </p:cNvPr>
          <p:cNvSpPr/>
          <p:nvPr/>
        </p:nvSpPr>
        <p:spPr>
          <a:xfrm>
            <a:off x="291736" y="1330961"/>
            <a:ext cx="11608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1946 году Десятая улица была переименована в честь в честь этого героя.. Улица пересекает Пролетарский, Кировский, Ленинский и Октябрьский районы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-на-Дону.</a:t>
            </a:r>
          </a:p>
        </p:txBody>
      </p:sp>
    </p:spTree>
    <p:extLst>
      <p:ext uri="{BB962C8B-B14F-4D97-AF65-F5344CB8AC3E}">
        <p14:creationId xmlns:p14="http://schemas.microsoft.com/office/powerpoint/2010/main" val="403573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3">
            <a:extLst>
              <a:ext uri="{FF2B5EF4-FFF2-40B4-BE49-F238E27FC236}">
                <a16:creationId xmlns:a16="http://schemas.microsoft.com/office/drawing/2014/main" id="{56EF27CF-3334-446D-88C5-01D2FFE80785}"/>
              </a:ext>
            </a:extLst>
          </p:cNvPr>
          <p:cNvSpPr txBox="1">
            <a:spLocks/>
          </p:cNvSpPr>
          <p:nvPr/>
        </p:nvSpPr>
        <p:spPr>
          <a:xfrm>
            <a:off x="2435087" y="5228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>
                <a:latin typeface="Times New Roman"/>
                <a:ea typeface="Times New Roman"/>
                <a:cs typeface="Times New Roman"/>
              </a:rPr>
              <a:t>Текучёв Василий Петрович 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(1904-1944) </a:t>
            </a:r>
            <a:br>
              <a:rPr lang="ru-RU" sz="2000">
                <a:latin typeface="Times New Roman"/>
                <a:ea typeface="Times New Roman"/>
                <a:cs typeface="Times New Roman"/>
              </a:rPr>
            </a:br>
            <a:r>
              <a:rPr lang="ru-RU" sz="2000">
                <a:latin typeface="Times New Roman"/>
                <a:ea typeface="Times New Roman"/>
                <a:cs typeface="Times New Roman"/>
              </a:rPr>
              <a:t>политрук роты Ростовского полка народного ополчения.</a:t>
            </a:r>
            <a:br>
              <a:rPr lang="ru-RU" sz="2000">
                <a:latin typeface="Times New Roman"/>
                <a:ea typeface="Times New Roman"/>
                <a:cs typeface="Times New Roman"/>
              </a:rPr>
            </a:b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Shape 85">
            <a:extLst>
              <a:ext uri="{FF2B5EF4-FFF2-40B4-BE49-F238E27FC236}">
                <a16:creationId xmlns:a16="http://schemas.microsoft.com/office/drawing/2014/main" id="{E631F837-125D-4FE3-9F11-BBED951D3AA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-370" r="402" b="-3"/>
          <a:stretch/>
        </p:blipFill>
        <p:spPr>
          <a:xfrm>
            <a:off x="2435087" y="1574849"/>
            <a:ext cx="2725295" cy="3708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hape 88">
            <a:extLst>
              <a:ext uri="{FF2B5EF4-FFF2-40B4-BE49-F238E27FC236}">
                <a16:creationId xmlns:a16="http://schemas.microsoft.com/office/drawing/2014/main" id="{F4DC4D12-68DD-4EA6-BBB9-C120B7B74B6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96000" y="1949003"/>
            <a:ext cx="4444330" cy="295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&quot;На главную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EE6715E-A0E2-4E77-854D-E4C738A84808}"/>
              </a:ext>
            </a:extLst>
          </p:cNvPr>
          <p:cNvSpPr/>
          <p:nvPr/>
        </p:nvSpPr>
        <p:spPr>
          <a:xfrm>
            <a:off x="129209" y="5665304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9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D34D1408-F0B2-4593-B6DA-43699447AA51}"/>
              </a:ext>
            </a:extLst>
          </p:cNvPr>
          <p:cNvSpPr/>
          <p:nvPr/>
        </p:nvSpPr>
        <p:spPr>
          <a:xfrm>
            <a:off x="4717774" y="5022494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2B0966-4BB2-4515-AE6E-FB78485BCB1B}"/>
              </a:ext>
            </a:extLst>
          </p:cNvPr>
          <p:cNvSpPr/>
          <p:nvPr/>
        </p:nvSpPr>
        <p:spPr>
          <a:xfrm>
            <a:off x="1500808" y="453967"/>
            <a:ext cx="91903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до войны был преподавателем кафедры истории партии в Ростовском институте сельхозмашиностроения, секретарь парткома</a:t>
            </a:r>
            <a:r>
              <a:rPr lang="en-US" sz="4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7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4">
            <a:extLst>
              <a:ext uri="{FF2B5EF4-FFF2-40B4-BE49-F238E27FC236}">
                <a16:creationId xmlns:a16="http://schemas.microsoft.com/office/drawing/2014/main" id="{A9D6CCEF-C28E-4BA4-8A48-AA40E0DD032E}"/>
              </a:ext>
            </a:extLst>
          </p:cNvPr>
          <p:cNvSpPr txBox="1">
            <a:spLocks/>
          </p:cNvSpPr>
          <p:nvPr/>
        </p:nvSpPr>
        <p:spPr>
          <a:xfrm>
            <a:off x="1981200" y="406748"/>
            <a:ext cx="8229600" cy="141763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Малюгина Татьяна Андреевна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(1895-1941)</a:t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 командир санитарного взвода Ростовского полка на­родного ополчения.</a:t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endParaRPr lang="ru-RU" sz="32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Shape 96">
            <a:extLst>
              <a:ext uri="{FF2B5EF4-FFF2-40B4-BE49-F238E27FC236}">
                <a16:creationId xmlns:a16="http://schemas.microsoft.com/office/drawing/2014/main" id="{06433077-9DB4-4362-80A4-358115EE18BB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1519808" y="2226436"/>
            <a:ext cx="3181570" cy="3488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hape 98">
            <a:extLst>
              <a:ext uri="{FF2B5EF4-FFF2-40B4-BE49-F238E27FC236}">
                <a16:creationId xmlns:a16="http://schemas.microsoft.com/office/drawing/2014/main" id="{D9086E6A-66C1-4240-BB43-5B5B6A8F5710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5484575" y="1824386"/>
            <a:ext cx="6174025" cy="429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hape 99">
            <a:extLst>
              <a:ext uri="{FF2B5EF4-FFF2-40B4-BE49-F238E27FC236}">
                <a16:creationId xmlns:a16="http://schemas.microsoft.com/office/drawing/2014/main" id="{D1C923D3-707E-4EBA-A096-8A0844481A83}"/>
              </a:ext>
            </a:extLst>
          </p:cNvPr>
          <p:cNvSpPr/>
          <p:nvPr/>
        </p:nvSpPr>
        <p:spPr>
          <a:xfrm>
            <a:off x="2008313" y="5085632"/>
            <a:ext cx="3325688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42900" indent="-342900" algn="ctr"/>
            <a:r>
              <a:rPr sz="16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</a:p>
        </p:txBody>
      </p:sp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D307B03-71EB-4436-BA2C-A89718CC8E6A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8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628DC5-2910-4193-9B32-CF04474194A8}"/>
              </a:ext>
            </a:extLst>
          </p:cNvPr>
          <p:cNvSpPr/>
          <p:nvPr/>
        </p:nvSpPr>
        <p:spPr>
          <a:xfrm>
            <a:off x="889552" y="349463"/>
            <a:ext cx="10412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Кто в 1968 году удостоен звания «Почётный гражданин города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Ростова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на- Дону», а улица Слесарная была названа его именем. Улица находится в Железнодорожном и Советском районах города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4800" dirty="0"/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AE88DDE0-C30A-429B-BEB5-3A7732A40263}"/>
              </a:ext>
            </a:extLst>
          </p:cNvPr>
          <p:cNvSpPr/>
          <p:nvPr/>
        </p:nvSpPr>
        <p:spPr>
          <a:xfrm>
            <a:off x="4717774" y="5022494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</p:spTree>
    <p:extLst>
      <p:ext uri="{BB962C8B-B14F-4D97-AF65-F5344CB8AC3E}">
        <p14:creationId xmlns:p14="http://schemas.microsoft.com/office/powerpoint/2010/main" val="159544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5">
            <a:extLst>
              <a:ext uri="{FF2B5EF4-FFF2-40B4-BE49-F238E27FC236}">
                <a16:creationId xmlns:a16="http://schemas.microsoft.com/office/drawing/2014/main" id="{1C05ADFE-D01A-4300-B501-38259A4E524C}"/>
              </a:ext>
            </a:extLst>
          </p:cNvPr>
          <p:cNvSpPr txBox="1">
            <a:spLocks/>
          </p:cNvSpPr>
          <p:nvPr/>
        </p:nvSpPr>
        <p:spPr>
          <a:xfrm>
            <a:off x="2289110" y="297970"/>
            <a:ext cx="8229600" cy="93610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/>
            </a:defPPr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>
                <a:latin typeface="Times New Roman"/>
                <a:ea typeface="Times New Roman"/>
                <a:cs typeface="Times New Roman"/>
              </a:rPr>
              <a:t>Мадоян Гукас Карапетович </a:t>
            </a:r>
            <a:r>
              <a:rPr lang="ru-RU" sz="2000">
                <a:latin typeface="Times New Roman"/>
                <a:ea typeface="Times New Roman"/>
                <a:cs typeface="Times New Roman"/>
              </a:rPr>
              <a:t>(1906-1975) – </a:t>
            </a:r>
            <a:br>
              <a:rPr lang="ru-RU" sz="2000">
                <a:latin typeface="Times New Roman"/>
                <a:ea typeface="Times New Roman"/>
                <a:cs typeface="Times New Roman"/>
              </a:rPr>
            </a:br>
            <a:r>
              <a:rPr lang="ru-RU" sz="2000">
                <a:latin typeface="Times New Roman"/>
                <a:ea typeface="Times New Roman"/>
                <a:cs typeface="Times New Roman"/>
              </a:rPr>
              <a:t>командир батальона 159-й стрелковой бригады 28-й армии Южного фронта, старший лейтенант, Герой Советского Союза.</a:t>
            </a:r>
            <a:br>
              <a:rPr lang="ru-RU" sz="1800">
                <a:latin typeface="Times New Roman"/>
                <a:ea typeface="Times New Roman"/>
                <a:cs typeface="Times New Roman"/>
              </a:rPr>
            </a:br>
            <a:endParaRPr lang="ru-RU" sz="1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Shape 107">
            <a:extLst>
              <a:ext uri="{FF2B5EF4-FFF2-40B4-BE49-F238E27FC236}">
                <a16:creationId xmlns:a16="http://schemas.microsoft.com/office/drawing/2014/main" id="{9B3E6292-CDF0-4FC0-85A0-5EC966166C02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2289110" y="1294324"/>
            <a:ext cx="2952328" cy="426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hape 109">
            <a:extLst>
              <a:ext uri="{FF2B5EF4-FFF2-40B4-BE49-F238E27FC236}">
                <a16:creationId xmlns:a16="http://schemas.microsoft.com/office/drawing/2014/main" id="{5330FAF1-81EB-46AA-BBF0-B7D913E57DD1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6318185" y="2247900"/>
            <a:ext cx="420052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D196327-C1A2-41FB-803A-D0961076C25F}"/>
              </a:ext>
            </a:extLst>
          </p:cNvPr>
          <p:cNvSpPr/>
          <p:nvPr/>
        </p:nvSpPr>
        <p:spPr>
          <a:xfrm>
            <a:off x="85794" y="5714999"/>
            <a:ext cx="1042416" cy="1042416"/>
          </a:xfrm>
          <a:prstGeom prst="actionButtonHom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9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73A87C-DF15-457C-A373-C131BDBC32ED}"/>
              </a:ext>
            </a:extLst>
          </p:cNvPr>
          <p:cNvSpPr/>
          <p:nvPr/>
        </p:nvSpPr>
        <p:spPr>
          <a:xfrm>
            <a:off x="326571" y="539932"/>
            <a:ext cx="11538857" cy="2995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началом Великой Отечественной войны он несколько раз пытался отправиться на фронт, но получал отказ. Только в октябре 1941 года вступил в бой. Вместе с лейтенантом Свиридовым в ноябре 1941 года руководил ротой солдат в бою с немецкими танками, прорвав­шимися на Зелёный остров.</a:t>
            </a: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4FC80824-20E1-4CD7-9772-78D69940DD1C}"/>
              </a:ext>
            </a:extLst>
          </p:cNvPr>
          <p:cNvSpPr/>
          <p:nvPr/>
        </p:nvSpPr>
        <p:spPr>
          <a:xfrm>
            <a:off x="4717774" y="5013786"/>
            <a:ext cx="2756452" cy="13815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Ответ </a:t>
            </a:r>
          </a:p>
        </p:txBody>
      </p:sp>
    </p:spTree>
    <p:extLst>
      <p:ext uri="{BB962C8B-B14F-4D97-AF65-F5344CB8AC3E}">
        <p14:creationId xmlns:p14="http://schemas.microsoft.com/office/powerpoint/2010/main" val="434255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430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Broadway</vt:lpstr>
      <vt:lpstr>Calibri</vt:lpstr>
      <vt:lpstr>Calibri Light</vt:lpstr>
      <vt:lpstr>Gabriola</vt:lpstr>
      <vt:lpstr>Times New Roman</vt:lpstr>
      <vt:lpstr>Тема Office</vt:lpstr>
      <vt:lpstr>Rostov-on-Don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31</cp:revision>
  <dcterms:created xsi:type="dcterms:W3CDTF">2023-02-01T18:58:34Z</dcterms:created>
  <dcterms:modified xsi:type="dcterms:W3CDTF">2023-02-03T18:05:23Z</dcterms:modified>
</cp:coreProperties>
</file>